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 id="2147483838" r:id="rId2"/>
  </p:sldMasterIdLst>
  <p:notesMasterIdLst>
    <p:notesMasterId r:id="rId47"/>
  </p:notesMasterIdLst>
  <p:sldIdLst>
    <p:sldId id="256" r:id="rId3"/>
    <p:sldId id="407" r:id="rId4"/>
    <p:sldId id="408"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43" r:id="rId40"/>
    <p:sldId id="444" r:id="rId41"/>
    <p:sldId id="447" r:id="rId42"/>
    <p:sldId id="448" r:id="rId43"/>
    <p:sldId id="449" r:id="rId44"/>
    <p:sldId id="450" r:id="rId45"/>
    <p:sldId id="451"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20" y="4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1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D3686465-D992-4280-95D5-9C78F4D31E35}" type="datetimeFigureOut">
              <a:rPr lang="en-US"/>
              <a:pPr/>
              <a:t>4/6/2021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E2765D1-C9FE-468A-A97D-A215FA32E01C}" type="slidenum">
              <a:rPr lang="en-US"/>
              <a:pPr/>
              <a:t>‹#›</a:t>
            </a:fld>
            <a:endParaRPr lang="en-US"/>
          </a:p>
        </p:txBody>
      </p:sp>
    </p:spTree>
    <p:extLst>
      <p:ext uri="{BB962C8B-B14F-4D97-AF65-F5344CB8AC3E}">
        <p14:creationId xmlns:p14="http://schemas.microsoft.com/office/powerpoint/2010/main" val="10616976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7637B536-8D88-4C0C-A4B1-AA1637299F8F}" type="datetimeFigureOut">
              <a:rPr lang="en-US"/>
              <a:pPr/>
              <a:t>4/6/2021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E35B6A6-30E4-41A7-8CBD-9F14C436FB8A}"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F2566-BD39-4F0C-82FB-AAC69A332433}" type="datetimeFigureOut">
              <a:rPr lang="en-US"/>
              <a:pPr/>
              <a:t>4/6/2021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86736E5-DB93-4863-B7E1-F317421226A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1920E42-E895-4C10-A324-17BCABF5091B}" type="datetimeFigureOut">
              <a:rPr lang="en-US"/>
              <a:pPr/>
              <a:t>4/6/2021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1AF3A05-4C3C-4AD6-8464-EFE62AEB98C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8491C61-D833-4B64-A182-B4F192646396}" type="datetimeFigureOut">
              <a:rPr lang="en-US" smtClean="0"/>
              <a:pPr/>
              <a:t>4/6/2021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r>
              <a:rPr lang="en-US"/>
              <a:t>MIAS-UIUC</a:t>
            </a: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CFA6FED-A5F7-4736-8390-71F887EC858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B31CF2-5A6F-450B-AA37-56FFF621DE7C}" type="datetimeFigureOut">
              <a:rPr lang="en-US" smtClean="0"/>
              <a:pPr/>
              <a:t>4/6/2021</a:t>
            </a:fld>
            <a:endParaRPr lang="en-US"/>
          </a:p>
        </p:txBody>
      </p:sp>
      <p:sp>
        <p:nvSpPr>
          <p:cNvPr id="5" name="Footer Placeholder 4"/>
          <p:cNvSpPr>
            <a:spLocks noGrp="1"/>
          </p:cNvSpPr>
          <p:nvPr>
            <p:ph type="ftr" sz="quarter" idx="11"/>
          </p:nvPr>
        </p:nvSpPr>
        <p:spPr/>
        <p:txBody>
          <a:bodyPr/>
          <a:lstStyle/>
          <a:p>
            <a:pPr>
              <a:defRPr/>
            </a:pPr>
            <a:r>
              <a:rPr lang="en-US"/>
              <a:t>MIAS-UIUC</a:t>
            </a:r>
          </a:p>
        </p:txBody>
      </p:sp>
      <p:sp>
        <p:nvSpPr>
          <p:cNvPr id="6" name="Slide Number Placeholder 5"/>
          <p:cNvSpPr>
            <a:spLocks noGrp="1"/>
          </p:cNvSpPr>
          <p:nvPr>
            <p:ph type="sldNum" sz="quarter" idx="12"/>
          </p:nvPr>
        </p:nvSpPr>
        <p:spPr/>
        <p:txBody>
          <a:bodyPr/>
          <a:lstStyle/>
          <a:p>
            <a:fld id="{E2D37ADC-64DB-4488-B29B-DCA0CC92A149}"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C88E998-EB90-44B1-99CE-FA32B264A7BC}" type="datetimeFigureOut">
              <a:rPr lang="en-US" smtClean="0"/>
              <a:pPr/>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30F0-6A37-4E93-85A1-7BDD7444D28D}"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E92B43F-6BA5-49D8-B110-1E4C90F809B0}" type="datetimeFigureOut">
              <a:rPr lang="en-US" smtClean="0"/>
              <a:pPr/>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E69DA-1495-4016-BA03-2BC22A6FF007}"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3D5C15A-8AC3-4D1B-B7F8-E7E59D749DE4}" type="datetimeFigureOut">
              <a:rPr lang="en-US" smtClean="0"/>
              <a:pPr/>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160A0-B25E-4C5A-B2DC-335A41FBF3E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27C2A5D-12D1-4E5B-AA86-8DB7C24C8A3E}" type="datetimeFigureOut">
              <a:rPr lang="en-US" smtClean="0"/>
              <a:pPr/>
              <a:t>4/6/2021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8DB6CC-C23E-4252-9C30-055A1A343537}"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3FFCB-FDCE-4B51-8DD9-978E5E025705}" type="datetimeFigureOut">
              <a:rPr lang="en-US" smtClean="0"/>
              <a:pPr/>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642116-DBD5-4665-9B02-216B8FB9F6D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686F407A-C33F-47EE-A445-FA79AF1C5F23}" type="datetimeFigureOut">
              <a:rPr lang="en-US" smtClean="0"/>
              <a:pPr/>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D0A2AA-B7FA-4700-8B89-AE1108A7AAA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F51EE09-C791-4B38-80CB-2D30DF259234}" type="datetimeFigureOut">
              <a:rPr lang="en-US"/>
              <a:pPr/>
              <a:t>4/6/2021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59117B-5072-41F2-BDB7-91A460F78312}"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0BE7B1B-532D-4DF4-9EF6-21C85BB92F4E}" type="datetimeFigureOut">
              <a:rPr lang="en-US" smtClean="0"/>
              <a:pPr/>
              <a:t>4/6/2021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7E7A0FC-7CD8-4DC4-B52F-84DF08362471}"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E0D712E-ACFF-4DF1-B909-E64CA155F93B}" type="datetimeFigureOut">
              <a:rPr lang="en-US" smtClean="0"/>
              <a:pPr/>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7224A-64A7-4AC3-987F-38AED62BAA28}"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BE24FA-37B4-494D-9CEB-B9558775881E}" type="datetimeFigureOut">
              <a:rPr lang="en-US" smtClean="0"/>
              <a:pPr/>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731-4EDA-47EB-9205-26ED6B35D23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37A9164E-6A52-4C91-80B9-219F9FDF0003}" type="datetimeFigureOut">
              <a:rPr lang="en-US"/>
              <a:pPr/>
              <a:t>4/6/2021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DEC959B-4578-4F07-B340-39D344ECACA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C6ED9034-8351-408A-B7CD-76828B3DD051}" type="datetimeFigureOut">
              <a:rPr lang="en-US"/>
              <a:pPr/>
              <a:t>4/6/2021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94073001-9EF2-4DEA-AFD6-F63F590EA17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FF2BE68-7881-44B9-9727-0BD5DBEB5F7A}" type="datetimeFigureOut">
              <a:rPr lang="en-US"/>
              <a:pPr/>
              <a:t>4/6/2021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BB295B-AE20-46BD-9F6E-009E46E5D44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73D01A5-E352-4A1C-A62B-CC0F21C58A32}" type="datetimeFigureOut">
              <a:rPr lang="en-US"/>
              <a:pPr/>
              <a:t>4/6/2021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C33E810-4161-443D-815E-13252B930DE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6BEE066-2622-422F-8775-1927C4650D6B}" type="datetimeFigureOut">
              <a:rPr lang="en-US"/>
              <a:pPr/>
              <a:t>4/6/2021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80E40B2-2398-4D91-8C85-990BA92A0D7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7E16D03B-129C-42B0-9E53-BFB945B66C8D}" type="datetimeFigureOut">
              <a:rPr lang="en-US"/>
              <a:pPr/>
              <a:t>4/6/2021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0B069B11-1DF2-40E2-9605-B1DE39F64D5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19746B0D-0FDC-45DC-A927-5B9601A586EC}" type="datetimeFigureOut">
              <a:rPr lang="en-US"/>
              <a:pPr/>
              <a:t>4/6/2021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03018B8-43CF-4EBF-B0B6-5C8C20A28B2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F88133AA-1A6E-4E30-A221-11F756EF7AB1}" type="datetimeFigureOut">
              <a:rPr lang="en-US"/>
              <a:pPr/>
              <a:t>4/6/2021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EAB60EE-6F8A-4963-9341-5BE7CB90D6E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197B547-28F0-4879-8B71-0D6B85AD9A04}" type="datetimeFigureOut">
              <a:rPr lang="en-US" smtClean="0"/>
              <a:pPr/>
              <a:t>4/6/2021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r>
              <a:rPr lang="en-US"/>
              <a:t>MIAS-UIUC</a:t>
            </a: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6E03772-85C0-4CD7-85A4-212BB30ED2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a:xfrm>
            <a:off x="685800" y="1524001"/>
            <a:ext cx="7772400" cy="2058362"/>
          </a:xfrm>
        </p:spPr>
        <p:txBody>
          <a:bodyPr>
            <a:normAutofit/>
          </a:bodyPr>
          <a:lstStyle/>
          <a:p>
            <a:pPr algn="ctr"/>
            <a:r>
              <a:rPr lang="en-US" sz="4000" dirty="0"/>
              <a:t>WEKA Experimenter and </a:t>
            </a:r>
            <a:r>
              <a:rPr lang="en-US" sz="4000" dirty="0" err="1"/>
              <a:t>KnowledgeFlow</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rot="14413794">
            <a:off x="2802051" y="1436708"/>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3-10-21 at 13.36.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76" y="549885"/>
            <a:ext cx="7410780" cy="5554296"/>
          </a:xfrm>
          <a:prstGeom prst="rect">
            <a:avLst/>
          </a:prstGeom>
        </p:spPr>
      </p:pic>
      <p:sp>
        <p:nvSpPr>
          <p:cNvPr id="6" name="Oval 5"/>
          <p:cNvSpPr/>
          <p:nvPr/>
        </p:nvSpPr>
        <p:spPr>
          <a:xfrm>
            <a:off x="654663" y="1335432"/>
            <a:ext cx="2042548" cy="765910"/>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54663" y="5544661"/>
            <a:ext cx="1040914" cy="49096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4413794">
            <a:off x="4851073" y="1106864"/>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9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rot="14413794">
            <a:off x="6592549" y="2510290"/>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3-10-21 at 13.37.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96" y="477875"/>
            <a:ext cx="7973791" cy="5980343"/>
          </a:xfrm>
          <a:prstGeom prst="rect">
            <a:avLst/>
          </a:prstGeom>
        </p:spPr>
      </p:pic>
      <p:sp>
        <p:nvSpPr>
          <p:cNvPr id="4" name="Oval 3"/>
          <p:cNvSpPr/>
          <p:nvPr/>
        </p:nvSpPr>
        <p:spPr>
          <a:xfrm>
            <a:off x="5348594" y="893561"/>
            <a:ext cx="3214393" cy="765910"/>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4413794">
            <a:off x="8072084" y="1521810"/>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4413794">
            <a:off x="6151176" y="1521808"/>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4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3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88" y="445144"/>
            <a:ext cx="7536895" cy="5648818"/>
          </a:xfrm>
          <a:prstGeom prst="rect">
            <a:avLst/>
          </a:prstGeom>
        </p:spPr>
      </p:pic>
      <p:sp>
        <p:nvSpPr>
          <p:cNvPr id="5" name="Right Arrow 4"/>
          <p:cNvSpPr/>
          <p:nvPr/>
        </p:nvSpPr>
        <p:spPr>
          <a:xfrm rot="14413794">
            <a:off x="7914966" y="1449800"/>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1250407" y="1551457"/>
            <a:ext cx="2664476" cy="432051"/>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346960" y="2572671"/>
            <a:ext cx="3255030" cy="369332"/>
          </a:xfrm>
          <a:prstGeom prst="rect">
            <a:avLst/>
          </a:prstGeom>
          <a:noFill/>
        </p:spPr>
        <p:txBody>
          <a:bodyPr wrap="none" rtlCol="0">
            <a:spAutoFit/>
          </a:bodyPr>
          <a:lstStyle/>
          <a:p>
            <a:r>
              <a:rPr lang="en-US" b="1" dirty="0"/>
              <a:t>Always use ‘corrected’ T-Tester!</a:t>
            </a:r>
          </a:p>
        </p:txBody>
      </p:sp>
      <p:sp>
        <p:nvSpPr>
          <p:cNvPr id="6" name="Oval 5"/>
          <p:cNvSpPr/>
          <p:nvPr/>
        </p:nvSpPr>
        <p:spPr>
          <a:xfrm>
            <a:off x="860788" y="1834458"/>
            <a:ext cx="3402893" cy="432051"/>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914883" y="2938200"/>
            <a:ext cx="4365298" cy="369332"/>
          </a:xfrm>
          <a:prstGeom prst="rect">
            <a:avLst/>
          </a:prstGeom>
          <a:noFill/>
        </p:spPr>
        <p:txBody>
          <a:bodyPr wrap="none" rtlCol="0">
            <a:spAutoFit/>
          </a:bodyPr>
          <a:lstStyle/>
          <a:p>
            <a:r>
              <a:rPr lang="en-US" b="1" dirty="0"/>
              <a:t>Use this to decide how you compare results</a:t>
            </a:r>
          </a:p>
        </p:txBody>
      </p:sp>
      <p:sp>
        <p:nvSpPr>
          <p:cNvPr id="9" name="Oval 8"/>
          <p:cNvSpPr/>
          <p:nvPr/>
        </p:nvSpPr>
        <p:spPr>
          <a:xfrm>
            <a:off x="1085206" y="2137417"/>
            <a:ext cx="2908242" cy="37633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76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p:bldP spid="6" grpId="0" animBg="1"/>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3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49" y="484422"/>
            <a:ext cx="7574446" cy="5663427"/>
          </a:xfrm>
          <a:prstGeom prst="rect">
            <a:avLst/>
          </a:prstGeom>
        </p:spPr>
      </p:pic>
      <p:sp>
        <p:nvSpPr>
          <p:cNvPr id="4" name="Oval 3"/>
          <p:cNvSpPr/>
          <p:nvPr/>
        </p:nvSpPr>
        <p:spPr>
          <a:xfrm>
            <a:off x="3741397" y="2179896"/>
            <a:ext cx="4127648" cy="108667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80848" y="4525282"/>
            <a:ext cx="3227487" cy="7444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6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39.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876" y="621891"/>
            <a:ext cx="7222122" cy="5420283"/>
          </a:xfrm>
          <a:prstGeom prst="rect">
            <a:avLst/>
          </a:prstGeom>
        </p:spPr>
      </p:pic>
      <p:sp>
        <p:nvSpPr>
          <p:cNvPr id="4" name="Oval 3"/>
          <p:cNvSpPr/>
          <p:nvPr/>
        </p:nvSpPr>
        <p:spPr>
          <a:xfrm>
            <a:off x="1531911" y="975389"/>
            <a:ext cx="2945981" cy="1721660"/>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88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08" y="294581"/>
            <a:ext cx="7469531" cy="5623216"/>
          </a:xfrm>
          <a:prstGeom prst="rect">
            <a:avLst/>
          </a:prstGeom>
        </p:spPr>
      </p:pic>
      <p:sp>
        <p:nvSpPr>
          <p:cNvPr id="4" name="Oval 3"/>
          <p:cNvSpPr/>
          <p:nvPr/>
        </p:nvSpPr>
        <p:spPr>
          <a:xfrm>
            <a:off x="1636657" y="1950779"/>
            <a:ext cx="2566277" cy="1518726"/>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039911" y="3100173"/>
            <a:ext cx="2665689" cy="646331"/>
          </a:xfrm>
          <a:prstGeom prst="rect">
            <a:avLst/>
          </a:prstGeom>
          <a:noFill/>
        </p:spPr>
        <p:txBody>
          <a:bodyPr wrap="square" rtlCol="0">
            <a:spAutoFit/>
          </a:bodyPr>
          <a:lstStyle/>
          <a:p>
            <a:r>
              <a:rPr lang="en-US" b="1" dirty="0"/>
              <a:t>Lots of different ways to compare results!</a:t>
            </a:r>
          </a:p>
        </p:txBody>
      </p:sp>
    </p:spTree>
    <p:extLst>
      <p:ext uri="{BB962C8B-B14F-4D97-AF65-F5344CB8AC3E}">
        <p14:creationId xmlns:p14="http://schemas.microsoft.com/office/powerpoint/2010/main" val="54665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4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55" y="779410"/>
            <a:ext cx="7705513" cy="4725974"/>
          </a:xfrm>
          <a:prstGeom prst="rect">
            <a:avLst/>
          </a:prstGeom>
        </p:spPr>
      </p:pic>
      <p:sp>
        <p:nvSpPr>
          <p:cNvPr id="4" name="Oval 3"/>
          <p:cNvSpPr/>
          <p:nvPr/>
        </p:nvSpPr>
        <p:spPr>
          <a:xfrm>
            <a:off x="942714" y="3050545"/>
            <a:ext cx="1126020" cy="2880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5400000">
            <a:off x="4613877" y="2194492"/>
            <a:ext cx="367258" cy="63124"/>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5400000">
            <a:off x="5257274" y="2194492"/>
            <a:ext cx="367258" cy="63124"/>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5400000">
            <a:off x="5918483" y="2194492"/>
            <a:ext cx="367258" cy="63124"/>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Knowledge Flow </a:t>
            </a:r>
            <a:r>
              <a:rPr lang="en-US" dirty="0"/>
              <a:t>Interface</a:t>
            </a:r>
          </a:p>
        </p:txBody>
      </p:sp>
      <p:sp>
        <p:nvSpPr>
          <p:cNvPr id="3" name="Content Placeholder 2"/>
          <p:cNvSpPr>
            <a:spLocks noGrp="1"/>
          </p:cNvSpPr>
          <p:nvPr>
            <p:ph idx="1"/>
          </p:nvPr>
        </p:nvSpPr>
        <p:spPr>
          <a:xfrm>
            <a:off x="457200" y="1828800"/>
            <a:ext cx="8229600" cy="4178491"/>
          </a:xfrm>
        </p:spPr>
        <p:txBody>
          <a:bodyPr>
            <a:normAutofit/>
          </a:bodyPr>
          <a:lstStyle/>
          <a:p>
            <a:r>
              <a:rPr lang="en-US" sz="2400" dirty="0"/>
              <a:t>“Visual: drag-and-drop” user interface for WEKA - intuitive</a:t>
            </a:r>
          </a:p>
          <a:p>
            <a:r>
              <a:rPr lang="en-US" sz="2400" dirty="0"/>
              <a:t>Java-Beans-based</a:t>
            </a:r>
          </a:p>
          <a:p>
            <a:r>
              <a:rPr lang="en-US" sz="2400" dirty="0"/>
              <a:t>Can do everything that Explorer does (plus a bit more), but not as comprehensively as Experimenter</a:t>
            </a:r>
          </a:p>
          <a:p>
            <a:r>
              <a:rPr lang="en-US" sz="2400" i="1" dirty="0"/>
              <a:t>Data</a:t>
            </a:r>
            <a:r>
              <a:rPr lang="en-US" sz="2400" dirty="0"/>
              <a:t> </a:t>
            </a:r>
            <a:r>
              <a:rPr lang="en-US" sz="2400" i="1" dirty="0"/>
              <a:t>sources</a:t>
            </a:r>
            <a:r>
              <a:rPr lang="en-US" sz="2400" dirty="0"/>
              <a:t>, </a:t>
            </a:r>
            <a:r>
              <a:rPr lang="en-US" sz="2400" i="1" dirty="0"/>
              <a:t>classifiers</a:t>
            </a:r>
            <a:r>
              <a:rPr lang="en-US" sz="2400" dirty="0"/>
              <a:t>, etc. are beans and can be connected graphically</a:t>
            </a:r>
          </a:p>
          <a:p>
            <a:r>
              <a:rPr lang="en-US" sz="2400" dirty="0"/>
              <a:t>Data “flows” through modules: e.g.,</a:t>
            </a:r>
          </a:p>
          <a:p>
            <a:pPr>
              <a:buFont typeface="Wingdings" charset="0"/>
              <a:buNone/>
            </a:pPr>
            <a:r>
              <a:rPr lang="en-US" sz="2400" b="1" i="1" dirty="0"/>
              <a:t>“data source” -&gt;“filter” -&gt;“classifier”-&gt; “evaluator”</a:t>
            </a:r>
          </a:p>
          <a:p>
            <a:r>
              <a:rPr lang="en-US" sz="2400" dirty="0"/>
              <a:t>KF layouts can be saved and re-used later</a:t>
            </a:r>
          </a:p>
        </p:txBody>
      </p:sp>
    </p:spTree>
    <p:extLst>
      <p:ext uri="{BB962C8B-B14F-4D97-AF65-F5344CB8AC3E}">
        <p14:creationId xmlns:p14="http://schemas.microsoft.com/office/powerpoint/2010/main" val="363075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Knowledge Flow</a:t>
            </a:r>
            <a:r>
              <a:rPr lang="en-US" dirty="0"/>
              <a:t>: An Example</a:t>
            </a:r>
          </a:p>
        </p:txBody>
      </p:sp>
      <p:sp>
        <p:nvSpPr>
          <p:cNvPr id="3" name="Content Placeholder 2"/>
          <p:cNvSpPr>
            <a:spLocks noGrp="1"/>
          </p:cNvSpPr>
          <p:nvPr>
            <p:ph idx="1"/>
          </p:nvPr>
        </p:nvSpPr>
        <p:spPr>
          <a:xfrm>
            <a:off x="457200" y="2286000"/>
            <a:ext cx="8229600" cy="3721291"/>
          </a:xfrm>
        </p:spPr>
        <p:txBody>
          <a:bodyPr/>
          <a:lstStyle/>
          <a:p>
            <a:r>
              <a:rPr lang="en-US" dirty="0"/>
              <a:t>What we want to do:</a:t>
            </a:r>
          </a:p>
          <a:p>
            <a:pPr lvl="1"/>
            <a:r>
              <a:rPr lang="en-US" dirty="0"/>
              <a:t>Take a dataset</a:t>
            </a:r>
          </a:p>
          <a:p>
            <a:pPr lvl="1"/>
            <a:r>
              <a:rPr lang="en-US" dirty="0"/>
              <a:t>Do some attribute selection</a:t>
            </a:r>
          </a:p>
          <a:p>
            <a:pPr lvl="1"/>
            <a:r>
              <a:rPr lang="en-US" dirty="0"/>
              <a:t>Perform some classification on the reduced data using 10 fold CV</a:t>
            </a:r>
          </a:p>
          <a:p>
            <a:pPr lvl="1"/>
            <a:r>
              <a:rPr lang="en-US" dirty="0"/>
              <a:t>Examine the subsets selected for each CV fold</a:t>
            </a:r>
          </a:p>
          <a:p>
            <a:pPr lvl="1"/>
            <a:r>
              <a:rPr lang="en-US" dirty="0"/>
              <a:t>Visualize the results in text format and ROC</a:t>
            </a:r>
          </a:p>
        </p:txBody>
      </p:sp>
    </p:spTree>
    <p:extLst>
      <p:ext uri="{BB962C8B-B14F-4D97-AF65-F5344CB8AC3E}">
        <p14:creationId xmlns:p14="http://schemas.microsoft.com/office/powerpoint/2010/main" val="191533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1 at 15.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37" y="1171399"/>
            <a:ext cx="8401877" cy="5106441"/>
          </a:xfrm>
          <a:prstGeom prst="rect">
            <a:avLst/>
          </a:prstGeom>
        </p:spPr>
      </p:pic>
      <p:sp>
        <p:nvSpPr>
          <p:cNvPr id="6" name="TextBox 5"/>
          <p:cNvSpPr txBox="1"/>
          <p:nvPr/>
        </p:nvSpPr>
        <p:spPr>
          <a:xfrm>
            <a:off x="2533544" y="183293"/>
            <a:ext cx="4091641" cy="707886"/>
          </a:xfrm>
          <a:prstGeom prst="rect">
            <a:avLst/>
          </a:prstGeom>
          <a:noFill/>
        </p:spPr>
        <p:txBody>
          <a:bodyPr wrap="square" rtlCol="0">
            <a:spAutoFit/>
          </a:bodyPr>
          <a:lstStyle/>
          <a:p>
            <a:pPr algn="ctr"/>
            <a:r>
              <a:rPr lang="en-US" sz="4000" dirty="0"/>
              <a:t>Getting Started</a:t>
            </a:r>
          </a:p>
        </p:txBody>
      </p:sp>
      <p:sp>
        <p:nvSpPr>
          <p:cNvPr id="7" name="Oval 6"/>
          <p:cNvSpPr/>
          <p:nvPr/>
        </p:nvSpPr>
        <p:spPr>
          <a:xfrm>
            <a:off x="333880" y="1859130"/>
            <a:ext cx="1126020" cy="2880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43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different from </a:t>
            </a:r>
            <a:r>
              <a:rPr lang="en-US" i="1" dirty="0"/>
              <a:t>Explorer</a:t>
            </a:r>
            <a:r>
              <a:rPr lang="en-US" dirty="0"/>
              <a:t>?</a:t>
            </a:r>
          </a:p>
        </p:txBody>
      </p:sp>
      <p:sp>
        <p:nvSpPr>
          <p:cNvPr id="3" name="Content Placeholder 2"/>
          <p:cNvSpPr>
            <a:spLocks noGrp="1"/>
          </p:cNvSpPr>
          <p:nvPr>
            <p:ph idx="1"/>
          </p:nvPr>
        </p:nvSpPr>
        <p:spPr>
          <a:xfrm>
            <a:off x="304800" y="1752600"/>
            <a:ext cx="8229600" cy="4525963"/>
          </a:xfrm>
        </p:spPr>
        <p:txBody>
          <a:bodyPr>
            <a:normAutofit/>
          </a:bodyPr>
          <a:lstStyle/>
          <a:p>
            <a:r>
              <a:rPr lang="en-US" i="1" dirty="0"/>
              <a:t>Experimenter</a:t>
            </a:r>
            <a:r>
              <a:rPr lang="en-US" dirty="0"/>
              <a:t> is used for ‘batches’ of experiments</a:t>
            </a:r>
          </a:p>
          <a:p>
            <a:r>
              <a:rPr lang="en-US" dirty="0"/>
              <a:t>Can </a:t>
            </a:r>
            <a:r>
              <a:rPr lang="en-US" b="1" dirty="0"/>
              <a:t>only</a:t>
            </a:r>
            <a:r>
              <a:rPr lang="en-US" dirty="0"/>
              <a:t> be used for Classification and Regression problems</a:t>
            </a:r>
          </a:p>
          <a:p>
            <a:r>
              <a:rPr lang="en-US" dirty="0"/>
              <a:t>Results are generated in a </a:t>
            </a:r>
            <a:r>
              <a:rPr lang="en-US" b="1" dirty="0"/>
              <a:t>different way</a:t>
            </a:r>
          </a:p>
          <a:p>
            <a:pPr lvl="1"/>
            <a:r>
              <a:rPr lang="en-US" dirty="0"/>
              <a:t>Explorer: </a:t>
            </a:r>
          </a:p>
          <a:p>
            <a:pPr marL="914400" lvl="2" indent="0">
              <a:buNone/>
            </a:pPr>
            <a:r>
              <a:rPr lang="en-US" b="1" dirty="0">
                <a:solidFill>
                  <a:srgbClr val="FF0000"/>
                </a:solidFill>
              </a:rPr>
              <a:t>% correct </a:t>
            </a:r>
            <a:r>
              <a:rPr lang="en-US" dirty="0"/>
              <a:t>= (sum of correctly classified instances for all test folds)/(Total No. of instances in dataset)</a:t>
            </a:r>
          </a:p>
          <a:p>
            <a:pPr lvl="1"/>
            <a:r>
              <a:rPr lang="en-US" dirty="0"/>
              <a:t>Experimenter:</a:t>
            </a:r>
          </a:p>
          <a:p>
            <a:pPr marL="914400" lvl="2" indent="0">
              <a:buNone/>
            </a:pPr>
            <a:r>
              <a:rPr lang="en-US" b="1" dirty="0">
                <a:solidFill>
                  <a:srgbClr val="FF0000"/>
                </a:solidFill>
              </a:rPr>
              <a:t>% correct </a:t>
            </a:r>
            <a:r>
              <a:rPr lang="en-US" dirty="0"/>
              <a:t>= Average of correctly predicted over all folds</a:t>
            </a:r>
          </a:p>
          <a:p>
            <a:pPr marL="914400" lvl="2" indent="0">
              <a:buNone/>
            </a:pPr>
            <a:endParaRPr lang="en-US" dirty="0"/>
          </a:p>
          <a:p>
            <a:pPr marL="0" indent="0">
              <a:buNone/>
            </a:pPr>
            <a:endParaRPr lang="en-US" sz="1200" dirty="0"/>
          </a:p>
        </p:txBody>
      </p:sp>
    </p:spTree>
    <p:extLst>
      <p:ext uri="{BB962C8B-B14F-4D97-AF65-F5344CB8AC3E}">
        <p14:creationId xmlns:p14="http://schemas.microsoft.com/office/powerpoint/2010/main" val="1776558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2.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77" y="635001"/>
            <a:ext cx="8170529" cy="4975124"/>
          </a:xfrm>
          <a:prstGeom prst="rect">
            <a:avLst/>
          </a:prstGeom>
        </p:spPr>
      </p:pic>
      <p:sp>
        <p:nvSpPr>
          <p:cNvPr id="4" name="Oval 3"/>
          <p:cNvSpPr/>
          <p:nvPr/>
        </p:nvSpPr>
        <p:spPr>
          <a:xfrm>
            <a:off x="517186" y="1400894"/>
            <a:ext cx="1126020" cy="2880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95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4.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43" y="1420155"/>
            <a:ext cx="8193497" cy="4982063"/>
          </a:xfrm>
          <a:prstGeom prst="rect">
            <a:avLst/>
          </a:prstGeom>
        </p:spPr>
      </p:pic>
      <p:sp>
        <p:nvSpPr>
          <p:cNvPr id="4" name="TextBox 3"/>
          <p:cNvSpPr txBox="1"/>
          <p:nvPr/>
        </p:nvSpPr>
        <p:spPr>
          <a:xfrm>
            <a:off x="2291319" y="183293"/>
            <a:ext cx="5289674" cy="707886"/>
          </a:xfrm>
          <a:prstGeom prst="rect">
            <a:avLst/>
          </a:prstGeom>
          <a:noFill/>
        </p:spPr>
        <p:txBody>
          <a:bodyPr wrap="square" rtlCol="0">
            <a:spAutoFit/>
          </a:bodyPr>
          <a:lstStyle/>
          <a:p>
            <a:pPr algn="ctr"/>
            <a:r>
              <a:rPr lang="en-US" sz="4000" dirty="0"/>
              <a:t>A few ‘hidden’ steps…</a:t>
            </a:r>
          </a:p>
        </p:txBody>
      </p:sp>
      <p:sp>
        <p:nvSpPr>
          <p:cNvPr id="7" name="Oval 6"/>
          <p:cNvSpPr/>
          <p:nvPr/>
        </p:nvSpPr>
        <p:spPr>
          <a:xfrm>
            <a:off x="824877" y="3502235"/>
            <a:ext cx="1126020" cy="2880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55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6.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04" y="686977"/>
            <a:ext cx="8299071" cy="5047525"/>
          </a:xfrm>
          <a:prstGeom prst="rect">
            <a:avLst/>
          </a:prstGeom>
        </p:spPr>
      </p:pic>
      <p:sp>
        <p:nvSpPr>
          <p:cNvPr id="4" name="Oval 3"/>
          <p:cNvSpPr/>
          <p:nvPr/>
        </p:nvSpPr>
        <p:spPr>
          <a:xfrm>
            <a:off x="792144" y="2376283"/>
            <a:ext cx="1126020" cy="288035"/>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6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7.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44" y="1413610"/>
            <a:ext cx="8093872" cy="4910054"/>
          </a:xfrm>
          <a:prstGeom prst="rect">
            <a:avLst/>
          </a:prstGeom>
        </p:spPr>
      </p:pic>
      <p:sp>
        <p:nvSpPr>
          <p:cNvPr id="4" name="Oval 3"/>
          <p:cNvSpPr/>
          <p:nvPr/>
        </p:nvSpPr>
        <p:spPr>
          <a:xfrm>
            <a:off x="517186" y="3502237"/>
            <a:ext cx="923072" cy="222572"/>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564644" y="189838"/>
            <a:ext cx="5977070" cy="707886"/>
          </a:xfrm>
          <a:prstGeom prst="rect">
            <a:avLst/>
          </a:prstGeom>
          <a:noFill/>
        </p:spPr>
        <p:txBody>
          <a:bodyPr wrap="square" rtlCol="0">
            <a:spAutoFit/>
          </a:bodyPr>
          <a:lstStyle/>
          <a:p>
            <a:pPr algn="ctr"/>
            <a:r>
              <a:rPr lang="en-US" sz="4000" dirty="0"/>
              <a:t>Add the Classifier learner</a:t>
            </a:r>
          </a:p>
        </p:txBody>
      </p:sp>
    </p:spTree>
    <p:extLst>
      <p:ext uri="{BB962C8B-B14F-4D97-AF65-F5344CB8AC3E}">
        <p14:creationId xmlns:p14="http://schemas.microsoft.com/office/powerpoint/2010/main" val="399491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56" y="1583812"/>
            <a:ext cx="7906488" cy="4798768"/>
          </a:xfrm>
          <a:prstGeom prst="rect">
            <a:avLst/>
          </a:prstGeom>
        </p:spPr>
      </p:pic>
      <p:sp>
        <p:nvSpPr>
          <p:cNvPr id="4" name="TextBox 3"/>
          <p:cNvSpPr txBox="1"/>
          <p:nvPr/>
        </p:nvSpPr>
        <p:spPr>
          <a:xfrm>
            <a:off x="962354" y="183293"/>
            <a:ext cx="7332221" cy="707886"/>
          </a:xfrm>
          <a:prstGeom prst="rect">
            <a:avLst/>
          </a:prstGeom>
          <a:noFill/>
        </p:spPr>
        <p:txBody>
          <a:bodyPr wrap="square" rtlCol="0">
            <a:spAutoFit/>
          </a:bodyPr>
          <a:lstStyle/>
          <a:p>
            <a:pPr algn="ctr"/>
            <a:r>
              <a:rPr lang="en-US" sz="4000" dirty="0"/>
              <a:t>…and the performance evaluator</a:t>
            </a:r>
          </a:p>
        </p:txBody>
      </p:sp>
      <p:sp>
        <p:nvSpPr>
          <p:cNvPr id="6" name="Oval 5"/>
          <p:cNvSpPr/>
          <p:nvPr/>
        </p:nvSpPr>
        <p:spPr>
          <a:xfrm>
            <a:off x="890343" y="4464533"/>
            <a:ext cx="1472988" cy="222572"/>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1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95" y="1531835"/>
            <a:ext cx="7887431" cy="4804922"/>
          </a:xfrm>
          <a:prstGeom prst="rect">
            <a:avLst/>
          </a:prstGeom>
        </p:spPr>
      </p:pic>
      <p:sp>
        <p:nvSpPr>
          <p:cNvPr id="4" name="Oval 3"/>
          <p:cNvSpPr/>
          <p:nvPr/>
        </p:nvSpPr>
        <p:spPr>
          <a:xfrm>
            <a:off x="772501" y="3561153"/>
            <a:ext cx="923072" cy="222572"/>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62354" y="314217"/>
            <a:ext cx="7332221" cy="707886"/>
          </a:xfrm>
          <a:prstGeom prst="rect">
            <a:avLst/>
          </a:prstGeom>
          <a:noFill/>
        </p:spPr>
        <p:txBody>
          <a:bodyPr wrap="square" rtlCol="0">
            <a:spAutoFit/>
          </a:bodyPr>
          <a:lstStyle/>
          <a:p>
            <a:pPr algn="ctr"/>
            <a:r>
              <a:rPr lang="en-US" sz="2000" dirty="0" err="1"/>
              <a:t>TextViewers</a:t>
            </a:r>
            <a:r>
              <a:rPr lang="en-US" sz="2000" dirty="0"/>
              <a:t> can be used for visualization of results as well as examining the processes – more later…</a:t>
            </a:r>
          </a:p>
        </p:txBody>
      </p:sp>
    </p:spTree>
    <p:extLst>
      <p:ext uri="{BB962C8B-B14F-4D97-AF65-F5344CB8AC3E}">
        <p14:creationId xmlns:p14="http://schemas.microsoft.com/office/powerpoint/2010/main" val="304881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19.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31" y="1413217"/>
            <a:ext cx="8373135" cy="5064063"/>
          </a:xfrm>
          <a:prstGeom prst="rect">
            <a:avLst/>
          </a:prstGeom>
        </p:spPr>
      </p:pic>
      <p:sp>
        <p:nvSpPr>
          <p:cNvPr id="4" name="TextBox 3"/>
          <p:cNvSpPr txBox="1"/>
          <p:nvPr/>
        </p:nvSpPr>
        <p:spPr>
          <a:xfrm>
            <a:off x="981994" y="229117"/>
            <a:ext cx="7188195" cy="954107"/>
          </a:xfrm>
          <a:prstGeom prst="rect">
            <a:avLst/>
          </a:prstGeom>
          <a:noFill/>
        </p:spPr>
        <p:txBody>
          <a:bodyPr wrap="square" rtlCol="0">
            <a:spAutoFit/>
          </a:bodyPr>
          <a:lstStyle/>
          <a:p>
            <a:pPr algn="ctr"/>
            <a:r>
              <a:rPr lang="en-US" sz="2800" dirty="0"/>
              <a:t>‘Right-clicking’ on each ‘block’ allows you to configure it as well as ‘wire-up’ to others…</a:t>
            </a:r>
          </a:p>
        </p:txBody>
      </p:sp>
    </p:spTree>
    <p:extLst>
      <p:ext uri="{BB962C8B-B14F-4D97-AF65-F5344CB8AC3E}">
        <p14:creationId xmlns:p14="http://schemas.microsoft.com/office/powerpoint/2010/main" val="1811135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30" y="1400125"/>
            <a:ext cx="8130910" cy="4918769"/>
          </a:xfrm>
          <a:prstGeom prst="rect">
            <a:avLst/>
          </a:prstGeom>
        </p:spPr>
      </p:pic>
      <p:sp>
        <p:nvSpPr>
          <p:cNvPr id="4" name="TextBox 3"/>
          <p:cNvSpPr txBox="1"/>
          <p:nvPr/>
        </p:nvSpPr>
        <p:spPr>
          <a:xfrm>
            <a:off x="981994" y="229117"/>
            <a:ext cx="7188195" cy="954107"/>
          </a:xfrm>
          <a:prstGeom prst="rect">
            <a:avLst/>
          </a:prstGeom>
          <a:noFill/>
        </p:spPr>
        <p:txBody>
          <a:bodyPr wrap="square" rtlCol="0">
            <a:spAutoFit/>
          </a:bodyPr>
          <a:lstStyle/>
          <a:p>
            <a:pPr algn="ctr"/>
            <a:r>
              <a:rPr lang="en-US" sz="2800" dirty="0"/>
              <a:t>Connect: </a:t>
            </a:r>
            <a:r>
              <a:rPr lang="en-US" sz="2800" i="1" dirty="0"/>
              <a:t>data set</a:t>
            </a:r>
            <a:r>
              <a:rPr lang="en-US" sz="2800" dirty="0"/>
              <a:t> to </a:t>
            </a:r>
            <a:r>
              <a:rPr lang="en-US" sz="2800" i="1" dirty="0" err="1"/>
              <a:t>CrossValidationFoldMaker</a:t>
            </a:r>
            <a:endParaRPr lang="en-US" sz="2800" i="1" dirty="0"/>
          </a:p>
        </p:txBody>
      </p:sp>
    </p:spTree>
    <p:extLst>
      <p:ext uri="{BB962C8B-B14F-4D97-AF65-F5344CB8AC3E}">
        <p14:creationId xmlns:p14="http://schemas.microsoft.com/office/powerpoint/2010/main" val="3312568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0.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11" y="1269593"/>
            <a:ext cx="8459824" cy="5126080"/>
          </a:xfrm>
          <a:prstGeom prst="rect">
            <a:avLst/>
          </a:prstGeom>
        </p:spPr>
      </p:pic>
      <p:sp>
        <p:nvSpPr>
          <p:cNvPr id="3" name="TextBox 2"/>
          <p:cNvSpPr txBox="1"/>
          <p:nvPr/>
        </p:nvSpPr>
        <p:spPr>
          <a:xfrm>
            <a:off x="981994" y="229117"/>
            <a:ext cx="7188195" cy="523220"/>
          </a:xfrm>
          <a:prstGeom prst="rect">
            <a:avLst/>
          </a:prstGeom>
          <a:noFill/>
        </p:spPr>
        <p:txBody>
          <a:bodyPr wrap="square" rtlCol="0">
            <a:spAutoFit/>
          </a:bodyPr>
          <a:lstStyle/>
          <a:p>
            <a:pPr algn="ctr"/>
            <a:r>
              <a:rPr lang="en-US" sz="2800" dirty="0"/>
              <a:t>Continue to ‘wire-up’ each ‘block’…</a:t>
            </a:r>
          </a:p>
        </p:txBody>
      </p:sp>
    </p:spTree>
    <p:extLst>
      <p:ext uri="{BB962C8B-B14F-4D97-AF65-F5344CB8AC3E}">
        <p14:creationId xmlns:p14="http://schemas.microsoft.com/office/powerpoint/2010/main" val="104883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01" y="1498711"/>
            <a:ext cx="7422984" cy="4504187"/>
          </a:xfrm>
          <a:prstGeom prst="rect">
            <a:avLst/>
          </a:prstGeom>
        </p:spPr>
      </p:pic>
      <p:sp>
        <p:nvSpPr>
          <p:cNvPr id="3" name="TextBox 2"/>
          <p:cNvSpPr txBox="1"/>
          <p:nvPr/>
        </p:nvSpPr>
        <p:spPr>
          <a:xfrm>
            <a:off x="981994" y="229117"/>
            <a:ext cx="7188195" cy="523220"/>
          </a:xfrm>
          <a:prstGeom prst="rect">
            <a:avLst/>
          </a:prstGeom>
          <a:noFill/>
        </p:spPr>
        <p:txBody>
          <a:bodyPr wrap="square" rtlCol="0">
            <a:spAutoFit/>
          </a:bodyPr>
          <a:lstStyle/>
          <a:p>
            <a:pPr algn="ctr"/>
            <a:r>
              <a:rPr lang="en-US" sz="2800" dirty="0"/>
              <a:t>…and so on</a:t>
            </a:r>
          </a:p>
        </p:txBody>
      </p:sp>
    </p:spTree>
    <p:extLst>
      <p:ext uri="{BB962C8B-B14F-4D97-AF65-F5344CB8AC3E}">
        <p14:creationId xmlns:p14="http://schemas.microsoft.com/office/powerpoint/2010/main" val="240861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Experimenter</a:t>
            </a:r>
            <a:r>
              <a:rPr lang="en-US" dirty="0"/>
              <a:t> - Overview		</a:t>
            </a:r>
          </a:p>
        </p:txBody>
      </p:sp>
      <p:sp>
        <p:nvSpPr>
          <p:cNvPr id="3" name="Content Placeholder 2"/>
          <p:cNvSpPr>
            <a:spLocks noGrp="1"/>
          </p:cNvSpPr>
          <p:nvPr>
            <p:ph idx="1"/>
          </p:nvPr>
        </p:nvSpPr>
        <p:spPr/>
        <p:txBody>
          <a:bodyPr>
            <a:normAutofit/>
          </a:bodyPr>
          <a:lstStyle/>
          <a:p>
            <a:r>
              <a:rPr lang="en-US" dirty="0"/>
              <a:t>Compare the performance of different learning schemes easily </a:t>
            </a:r>
          </a:p>
          <a:p>
            <a:r>
              <a:rPr lang="en-US" dirty="0"/>
              <a:t>Allows better analysis than </a:t>
            </a:r>
            <a:r>
              <a:rPr lang="en-US" i="1" dirty="0"/>
              <a:t>Explorer</a:t>
            </a:r>
          </a:p>
          <a:p>
            <a:r>
              <a:rPr lang="en-US" dirty="0"/>
              <a:t>Results: write-to-file or database</a:t>
            </a:r>
          </a:p>
          <a:p>
            <a:r>
              <a:rPr lang="en-US" dirty="0"/>
              <a:t>Evaluation: cross-validation, learning curve, or hold-out</a:t>
            </a:r>
          </a:p>
          <a:p>
            <a:r>
              <a:rPr lang="en-US" dirty="0"/>
              <a:t>Ability to iterate over different parameter settings</a:t>
            </a:r>
          </a:p>
          <a:p>
            <a:r>
              <a:rPr lang="en-US" dirty="0"/>
              <a:t>Statistical significance tests “for free”!</a:t>
            </a:r>
          </a:p>
        </p:txBody>
      </p:sp>
    </p:spTree>
    <p:extLst>
      <p:ext uri="{BB962C8B-B14F-4D97-AF65-F5344CB8AC3E}">
        <p14:creationId xmlns:p14="http://schemas.microsoft.com/office/powerpoint/2010/main" val="207970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76" y="1296155"/>
            <a:ext cx="8236100" cy="4991752"/>
          </a:xfrm>
          <a:prstGeom prst="rect">
            <a:avLst/>
          </a:prstGeom>
        </p:spPr>
      </p:pic>
      <p:sp>
        <p:nvSpPr>
          <p:cNvPr id="3" name="TextBox 2"/>
          <p:cNvSpPr txBox="1"/>
          <p:nvPr/>
        </p:nvSpPr>
        <p:spPr>
          <a:xfrm>
            <a:off x="981994" y="229117"/>
            <a:ext cx="7188195" cy="954107"/>
          </a:xfrm>
          <a:prstGeom prst="rect">
            <a:avLst/>
          </a:prstGeom>
          <a:noFill/>
        </p:spPr>
        <p:txBody>
          <a:bodyPr wrap="square" rtlCol="0">
            <a:spAutoFit/>
          </a:bodyPr>
          <a:lstStyle/>
          <a:p>
            <a:pPr algn="ctr"/>
            <a:r>
              <a:rPr lang="en-US" sz="2800" dirty="0"/>
              <a:t>To see the results output: ‘dump’ the text to </a:t>
            </a:r>
            <a:r>
              <a:rPr lang="en-US" sz="2800" dirty="0" err="1"/>
              <a:t>TextViewer</a:t>
            </a:r>
            <a:r>
              <a:rPr lang="en-US" sz="2800" dirty="0"/>
              <a:t>…</a:t>
            </a:r>
          </a:p>
        </p:txBody>
      </p:sp>
    </p:spTree>
    <p:extLst>
      <p:ext uri="{BB962C8B-B14F-4D97-AF65-F5344CB8AC3E}">
        <p14:creationId xmlns:p14="http://schemas.microsoft.com/office/powerpoint/2010/main" val="3010127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40" y="1676400"/>
            <a:ext cx="8295719" cy="5027886"/>
          </a:xfrm>
          <a:prstGeom prst="rect">
            <a:avLst/>
          </a:prstGeom>
        </p:spPr>
      </p:pic>
      <p:sp>
        <p:nvSpPr>
          <p:cNvPr id="3" name="TextBox 2"/>
          <p:cNvSpPr txBox="1"/>
          <p:nvPr/>
        </p:nvSpPr>
        <p:spPr>
          <a:xfrm>
            <a:off x="704988" y="304800"/>
            <a:ext cx="7734021" cy="954107"/>
          </a:xfrm>
          <a:prstGeom prst="rect">
            <a:avLst/>
          </a:prstGeom>
          <a:noFill/>
        </p:spPr>
        <p:txBody>
          <a:bodyPr wrap="square" rtlCol="0">
            <a:spAutoFit/>
          </a:bodyPr>
          <a:lstStyle/>
          <a:p>
            <a:pPr algn="ctr"/>
            <a:r>
              <a:rPr lang="en-US" sz="2800" dirty="0"/>
              <a:t>When you have finished ‘wiring-up’, it’s time to configure each of the components/blocks…</a:t>
            </a:r>
          </a:p>
        </p:txBody>
      </p:sp>
    </p:spTree>
    <p:extLst>
      <p:ext uri="{BB962C8B-B14F-4D97-AF65-F5344CB8AC3E}">
        <p14:creationId xmlns:p14="http://schemas.microsoft.com/office/powerpoint/2010/main" val="416539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81994" y="229117"/>
            <a:ext cx="7188195" cy="954107"/>
          </a:xfrm>
          <a:prstGeom prst="rect">
            <a:avLst/>
          </a:prstGeom>
          <a:noFill/>
        </p:spPr>
        <p:txBody>
          <a:bodyPr wrap="square" rtlCol="0">
            <a:spAutoFit/>
          </a:bodyPr>
          <a:lstStyle/>
          <a:p>
            <a:pPr algn="ctr"/>
            <a:r>
              <a:rPr lang="en-US" sz="2800" dirty="0"/>
              <a:t>Set the path/filename(s) of the datasets you would like to load… </a:t>
            </a:r>
          </a:p>
        </p:txBody>
      </p:sp>
      <p:pic>
        <p:nvPicPr>
          <p:cNvPr id="4" name="Picture 3" descr="Screen Shot 2013-10-21 at 15.2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97" y="1420155"/>
            <a:ext cx="8127575" cy="4936239"/>
          </a:xfrm>
          <a:prstGeom prst="rect">
            <a:avLst/>
          </a:prstGeom>
        </p:spPr>
      </p:pic>
    </p:spTree>
    <p:extLst>
      <p:ext uri="{BB962C8B-B14F-4D97-AF65-F5344CB8AC3E}">
        <p14:creationId xmlns:p14="http://schemas.microsoft.com/office/powerpoint/2010/main" val="40686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0-21 at 15.23.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03" y="1361632"/>
            <a:ext cx="7828165" cy="4772191"/>
          </a:xfrm>
          <a:prstGeom prst="rect">
            <a:avLst/>
          </a:prstGeom>
        </p:spPr>
      </p:pic>
      <p:sp>
        <p:nvSpPr>
          <p:cNvPr id="5" name="TextBox 4"/>
          <p:cNvSpPr txBox="1"/>
          <p:nvPr/>
        </p:nvSpPr>
        <p:spPr>
          <a:xfrm>
            <a:off x="981994" y="229117"/>
            <a:ext cx="7188195" cy="523220"/>
          </a:xfrm>
          <a:prstGeom prst="rect">
            <a:avLst/>
          </a:prstGeom>
          <a:noFill/>
        </p:spPr>
        <p:txBody>
          <a:bodyPr wrap="square" rtlCol="0">
            <a:spAutoFit/>
          </a:bodyPr>
          <a:lstStyle/>
          <a:p>
            <a:pPr algn="ctr"/>
            <a:r>
              <a:rPr lang="en-US" sz="2800" dirty="0"/>
              <a:t>Once all is configured, you are ready to start…</a:t>
            </a:r>
          </a:p>
        </p:txBody>
      </p:sp>
      <p:sp>
        <p:nvSpPr>
          <p:cNvPr id="6" name="Oval 5"/>
          <p:cNvSpPr/>
          <p:nvPr/>
        </p:nvSpPr>
        <p:spPr>
          <a:xfrm>
            <a:off x="772501" y="1649651"/>
            <a:ext cx="209493" cy="18984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7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4.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42" y="1512196"/>
            <a:ext cx="7718472" cy="4698675"/>
          </a:xfrm>
          <a:prstGeom prst="rect">
            <a:avLst/>
          </a:prstGeom>
        </p:spPr>
      </p:pic>
      <p:sp>
        <p:nvSpPr>
          <p:cNvPr id="4" name="TextBox 3"/>
          <p:cNvSpPr txBox="1"/>
          <p:nvPr/>
        </p:nvSpPr>
        <p:spPr>
          <a:xfrm>
            <a:off x="981994" y="229117"/>
            <a:ext cx="7188195" cy="954107"/>
          </a:xfrm>
          <a:prstGeom prst="rect">
            <a:avLst/>
          </a:prstGeom>
          <a:noFill/>
        </p:spPr>
        <p:txBody>
          <a:bodyPr wrap="square" rtlCol="0">
            <a:spAutoFit/>
          </a:bodyPr>
          <a:lstStyle/>
          <a:p>
            <a:pPr algn="ctr"/>
            <a:r>
              <a:rPr lang="en-US" sz="2800" dirty="0"/>
              <a:t>Once all experiments have finished, we can visualize the results… </a:t>
            </a:r>
          </a:p>
        </p:txBody>
      </p:sp>
      <p:sp>
        <p:nvSpPr>
          <p:cNvPr id="6" name="Oval 5"/>
          <p:cNvSpPr/>
          <p:nvPr/>
        </p:nvSpPr>
        <p:spPr>
          <a:xfrm>
            <a:off x="5492613" y="5374459"/>
            <a:ext cx="438629" cy="7200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8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5.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27" y="1143000"/>
            <a:ext cx="7875946" cy="4759883"/>
          </a:xfrm>
          <a:prstGeom prst="rect">
            <a:avLst/>
          </a:prstGeom>
        </p:spPr>
      </p:pic>
      <p:sp>
        <p:nvSpPr>
          <p:cNvPr id="3" name="TextBox 2"/>
          <p:cNvSpPr txBox="1"/>
          <p:nvPr/>
        </p:nvSpPr>
        <p:spPr>
          <a:xfrm>
            <a:off x="152400" y="229117"/>
            <a:ext cx="8705540" cy="523220"/>
          </a:xfrm>
          <a:prstGeom prst="rect">
            <a:avLst/>
          </a:prstGeom>
          <a:noFill/>
        </p:spPr>
        <p:txBody>
          <a:bodyPr wrap="square" rtlCol="0">
            <a:spAutoFit/>
          </a:bodyPr>
          <a:lstStyle/>
          <a:p>
            <a:pPr algn="ctr"/>
            <a:r>
              <a:rPr lang="en-US" sz="2800" dirty="0"/>
              <a:t>Output is similar to that of console window of </a:t>
            </a:r>
            <a:r>
              <a:rPr lang="en-US" sz="2800" i="1" dirty="0"/>
              <a:t>Explorer</a:t>
            </a:r>
          </a:p>
        </p:txBody>
      </p:sp>
    </p:spTree>
    <p:extLst>
      <p:ext uri="{BB962C8B-B14F-4D97-AF65-F5344CB8AC3E}">
        <p14:creationId xmlns:p14="http://schemas.microsoft.com/office/powerpoint/2010/main" val="296799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1994" y="229117"/>
            <a:ext cx="7188195" cy="954107"/>
          </a:xfrm>
          <a:prstGeom prst="rect">
            <a:avLst/>
          </a:prstGeom>
          <a:noFill/>
        </p:spPr>
        <p:txBody>
          <a:bodyPr wrap="square" rtlCol="0">
            <a:spAutoFit/>
          </a:bodyPr>
          <a:lstStyle/>
          <a:p>
            <a:pPr algn="ctr"/>
            <a:r>
              <a:rPr lang="en-US" sz="2800" dirty="0"/>
              <a:t>But there are also ways save these results if we want to keep them for later…</a:t>
            </a:r>
          </a:p>
        </p:txBody>
      </p:sp>
      <p:pic>
        <p:nvPicPr>
          <p:cNvPr id="3" name="Picture 2" descr="Screen Shot 2013-10-21 at 15.28.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56" y="1551080"/>
            <a:ext cx="8011215" cy="4857684"/>
          </a:xfrm>
          <a:prstGeom prst="rect">
            <a:avLst/>
          </a:prstGeom>
        </p:spPr>
      </p:pic>
      <p:sp>
        <p:nvSpPr>
          <p:cNvPr id="4" name="Oval 3"/>
          <p:cNvSpPr/>
          <p:nvPr/>
        </p:nvSpPr>
        <p:spPr>
          <a:xfrm>
            <a:off x="6355309" y="3045395"/>
            <a:ext cx="563669" cy="533267"/>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808592" y="3640737"/>
            <a:ext cx="659872" cy="189841"/>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237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2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3" y="1668913"/>
            <a:ext cx="7895647" cy="4798768"/>
          </a:xfrm>
          <a:prstGeom prst="rect">
            <a:avLst/>
          </a:prstGeom>
        </p:spPr>
      </p:pic>
      <p:sp>
        <p:nvSpPr>
          <p:cNvPr id="3" name="Oval 2"/>
          <p:cNvSpPr/>
          <p:nvPr/>
        </p:nvSpPr>
        <p:spPr>
          <a:xfrm>
            <a:off x="4261852" y="3197835"/>
            <a:ext cx="818330" cy="356771"/>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81994" y="229117"/>
            <a:ext cx="7188195" cy="954107"/>
          </a:xfrm>
          <a:prstGeom prst="rect">
            <a:avLst/>
          </a:prstGeom>
          <a:noFill/>
        </p:spPr>
        <p:txBody>
          <a:bodyPr wrap="square" rtlCol="0">
            <a:spAutoFit/>
          </a:bodyPr>
          <a:lstStyle/>
          <a:p>
            <a:pPr algn="ctr"/>
            <a:r>
              <a:rPr lang="en-US" sz="2800" i="1" dirty="0" err="1"/>
              <a:t>TextViewer</a:t>
            </a:r>
            <a:r>
              <a:rPr lang="en-US" sz="2800" dirty="0"/>
              <a:t> components are also useful for ‘looking-inside’ processes…</a:t>
            </a:r>
          </a:p>
        </p:txBody>
      </p:sp>
    </p:spTree>
    <p:extLst>
      <p:ext uri="{BB962C8B-B14F-4D97-AF65-F5344CB8AC3E}">
        <p14:creationId xmlns:p14="http://schemas.microsoft.com/office/powerpoint/2010/main" val="130639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3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70" y="1884561"/>
            <a:ext cx="8034736" cy="3745201"/>
          </a:xfrm>
          <a:prstGeom prst="rect">
            <a:avLst/>
          </a:prstGeom>
        </p:spPr>
      </p:pic>
      <p:sp>
        <p:nvSpPr>
          <p:cNvPr id="3" name="TextBox 2"/>
          <p:cNvSpPr txBox="1"/>
          <p:nvPr/>
        </p:nvSpPr>
        <p:spPr>
          <a:xfrm>
            <a:off x="981994" y="229117"/>
            <a:ext cx="7188195" cy="523220"/>
          </a:xfrm>
          <a:prstGeom prst="rect">
            <a:avLst/>
          </a:prstGeom>
          <a:noFill/>
        </p:spPr>
        <p:txBody>
          <a:bodyPr wrap="square" rtlCol="0">
            <a:spAutoFit/>
          </a:bodyPr>
          <a:lstStyle/>
          <a:p>
            <a:pPr algn="ctr"/>
            <a:r>
              <a:rPr lang="en-US" sz="2800" dirty="0"/>
              <a:t>For example: attribute selection….</a:t>
            </a:r>
          </a:p>
        </p:txBody>
      </p:sp>
    </p:spTree>
    <p:extLst>
      <p:ext uri="{BB962C8B-B14F-4D97-AF65-F5344CB8AC3E}">
        <p14:creationId xmlns:p14="http://schemas.microsoft.com/office/powerpoint/2010/main" val="615394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5.38.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09" y="1691959"/>
            <a:ext cx="8095797" cy="4742992"/>
          </a:xfrm>
          <a:prstGeom prst="rect">
            <a:avLst/>
          </a:prstGeom>
        </p:spPr>
      </p:pic>
      <p:sp>
        <p:nvSpPr>
          <p:cNvPr id="3" name="TextBox 2"/>
          <p:cNvSpPr txBox="1"/>
          <p:nvPr/>
        </p:nvSpPr>
        <p:spPr>
          <a:xfrm>
            <a:off x="981994" y="229117"/>
            <a:ext cx="7188195" cy="954107"/>
          </a:xfrm>
          <a:prstGeom prst="rect">
            <a:avLst/>
          </a:prstGeom>
          <a:noFill/>
        </p:spPr>
        <p:txBody>
          <a:bodyPr wrap="square" rtlCol="0">
            <a:spAutoFit/>
          </a:bodyPr>
          <a:lstStyle/>
          <a:p>
            <a:pPr algn="ctr"/>
            <a:r>
              <a:rPr lang="en-US" sz="2800" dirty="0"/>
              <a:t>It is also possible to visualize data in a similar way to </a:t>
            </a:r>
            <a:r>
              <a:rPr lang="en-US" sz="2800" i="1" dirty="0"/>
              <a:t>Explorer…</a:t>
            </a:r>
            <a:r>
              <a:rPr lang="en-US" sz="2800" dirty="0"/>
              <a:t>e.g. ROC/threshold curves</a:t>
            </a:r>
          </a:p>
        </p:txBody>
      </p:sp>
      <p:sp>
        <p:nvSpPr>
          <p:cNvPr id="4" name="Oval 3"/>
          <p:cNvSpPr/>
          <p:nvPr/>
        </p:nvSpPr>
        <p:spPr>
          <a:xfrm>
            <a:off x="1139113" y="4387613"/>
            <a:ext cx="818330" cy="166931"/>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53340" y="3338580"/>
            <a:ext cx="549916" cy="294581"/>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24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Experimenter</a:t>
            </a:r>
            <a:r>
              <a:rPr lang="en-US" dirty="0"/>
              <a:t> - Overview</a:t>
            </a:r>
          </a:p>
        </p:txBody>
      </p:sp>
      <p:sp>
        <p:nvSpPr>
          <p:cNvPr id="3" name="Content Placeholder 2"/>
          <p:cNvSpPr>
            <a:spLocks noGrp="1"/>
          </p:cNvSpPr>
          <p:nvPr>
            <p:ph idx="1"/>
          </p:nvPr>
        </p:nvSpPr>
        <p:spPr>
          <a:xfrm>
            <a:off x="457200" y="2209800"/>
            <a:ext cx="8229600" cy="3797491"/>
          </a:xfrm>
        </p:spPr>
        <p:txBody>
          <a:bodyPr/>
          <a:lstStyle/>
          <a:p>
            <a:r>
              <a:rPr lang="en-US" dirty="0"/>
              <a:t>The interface essentially has three ‘panes’:</a:t>
            </a:r>
          </a:p>
          <a:p>
            <a:endParaRPr lang="en-US" dirty="0"/>
          </a:p>
          <a:p>
            <a:pPr lvl="1"/>
            <a:r>
              <a:rPr lang="en-US" b="1" i="1" dirty="0"/>
              <a:t>Setup</a:t>
            </a:r>
            <a:r>
              <a:rPr lang="en-US" dirty="0"/>
              <a:t>: Configure experiments</a:t>
            </a:r>
          </a:p>
          <a:p>
            <a:pPr lvl="1"/>
            <a:endParaRPr lang="en-US" dirty="0"/>
          </a:p>
          <a:p>
            <a:pPr lvl="1"/>
            <a:r>
              <a:rPr lang="en-US" b="1" i="1" dirty="0"/>
              <a:t>Run</a:t>
            </a:r>
            <a:r>
              <a:rPr lang="en-US" dirty="0"/>
              <a:t>: Generate results files</a:t>
            </a:r>
          </a:p>
          <a:p>
            <a:pPr lvl="1"/>
            <a:endParaRPr lang="en-US" dirty="0"/>
          </a:p>
          <a:p>
            <a:pPr lvl="1"/>
            <a:r>
              <a:rPr lang="en-US" dirty="0"/>
              <a:t> </a:t>
            </a:r>
            <a:r>
              <a:rPr lang="en-US" b="1" i="1" dirty="0"/>
              <a:t>Analyze</a:t>
            </a:r>
            <a:r>
              <a:rPr lang="en-US" dirty="0"/>
              <a:t>: Analyze the results of the experiments</a:t>
            </a:r>
          </a:p>
          <a:p>
            <a:pPr lvl="1"/>
            <a:endParaRPr lang="en-US" dirty="0"/>
          </a:p>
        </p:txBody>
      </p:sp>
    </p:spTree>
    <p:extLst>
      <p:ext uri="{BB962C8B-B14F-4D97-AF65-F5344CB8AC3E}">
        <p14:creationId xmlns:p14="http://schemas.microsoft.com/office/powerpoint/2010/main" val="1457483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029200"/>
            <a:ext cx="8229600" cy="1206691"/>
          </a:xfrm>
        </p:spPr>
        <p:txBody>
          <a:bodyPr>
            <a:normAutofit/>
          </a:bodyPr>
          <a:lstStyle/>
          <a:p>
            <a:r>
              <a:rPr lang="en-US" sz="1800" dirty="0">
                <a:latin typeface="Arial" panose="020B0604020202020204" pitchFamily="34" charset="0"/>
                <a:cs typeface="Arial" panose="020B0604020202020204" pitchFamily="34" charset="0"/>
              </a:rPr>
              <a:t>This book shows you exactly how to include Weka's machinery in your Java application. This book starts by importing and preparing the data, and then moves to more serious topics, such as classification, regression, clustering, and evaluation.</a:t>
            </a:r>
          </a:p>
        </p:txBody>
      </p:sp>
      <p:sp>
        <p:nvSpPr>
          <p:cNvPr id="3" name="Title 2"/>
          <p:cNvSpPr>
            <a:spLocks noGrp="1"/>
          </p:cNvSpPr>
          <p:nvPr>
            <p:ph type="title"/>
          </p:nvPr>
        </p:nvSpPr>
        <p:spPr>
          <a:xfrm>
            <a:off x="457200" y="0"/>
            <a:ext cx="8229600" cy="914400"/>
          </a:xfrm>
        </p:spPr>
        <p:txBody>
          <a:bodyPr>
            <a:noAutofit/>
          </a:bodyPr>
          <a:lstStyle/>
          <a:p>
            <a:r>
              <a:rPr lang="en-US" sz="2800" dirty="0"/>
              <a:t>How to include Weka in your Java application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990600"/>
            <a:ext cx="30861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5514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normAutofit/>
          </a:bodyPr>
          <a:lstStyle/>
          <a:p>
            <a:r>
              <a:rPr lang="en-US" sz="3600" dirty="0"/>
              <a:t>Example: clustering</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3802" y="2061369"/>
            <a:ext cx="5496395"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285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8600"/>
            <a:ext cx="8229600" cy="6400800"/>
          </a:xfrm>
        </p:spPr>
        <p:txBody>
          <a:bodyPr>
            <a:normAutofit fontScale="85000" lnSpcReduction="20000"/>
          </a:bodyPr>
          <a:lstStyle/>
          <a:p>
            <a:r>
              <a:rPr lang="en-US" sz="1200" dirty="0">
                <a:latin typeface="Courier New" panose="02070309020205020404" pitchFamily="49" charset="0"/>
                <a:cs typeface="Courier New" panose="02070309020205020404" pitchFamily="49" charset="0"/>
              </a:rPr>
              <a:t>public class Classifier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public static void main(String </a:t>
            </a:r>
            <a:r>
              <a:rPr lang="en-US" sz="1200" dirty="0" err="1">
                <a:latin typeface="Courier New" panose="02070309020205020404" pitchFamily="49" charset="0"/>
                <a:cs typeface="Courier New" panose="02070309020205020404" pitchFamily="49" charset="0"/>
              </a:rPr>
              <a:t>args</a:t>
            </a:r>
            <a:r>
              <a:rPr lang="en-US" sz="1200" dirty="0">
                <a:latin typeface="Courier New" panose="02070309020205020404" pitchFamily="49" charset="0"/>
                <a:cs typeface="Courier New" panose="02070309020205020404" pitchFamily="49" charset="0"/>
              </a:rPr>
              <a:t>[]) throws Exception{</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Instances dataset = </a:t>
            </a:r>
            <a:r>
              <a:rPr lang="en-US" sz="1200" dirty="0" err="1">
                <a:latin typeface="Courier New" panose="02070309020205020404" pitchFamily="49" charset="0"/>
                <a:cs typeface="Courier New" panose="02070309020205020404" pitchFamily="49" charset="0"/>
              </a:rPr>
              <a:t>LoadData.loadDataset</a:t>
            </a:r>
            <a:r>
              <a:rPr lang="en-US" sz="1200" dirty="0">
                <a:latin typeface="Courier New" panose="02070309020205020404" pitchFamily="49" charset="0"/>
                <a:cs typeface="Courier New" panose="02070309020205020404" pitchFamily="49" charset="0"/>
              </a:rPr>
              <a:t>("dataset/</a:t>
            </a:r>
            <a:r>
              <a:rPr lang="en-US" sz="1200" dirty="0" err="1">
                <a:latin typeface="Courier New" panose="02070309020205020404" pitchFamily="49" charset="0"/>
                <a:cs typeface="Courier New" panose="02070309020205020404" pitchFamily="49" charset="0"/>
              </a:rPr>
              <a:t>titanic.arff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dataset.setClassIndex</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dataset.numAttributes</a:t>
            </a:r>
            <a:r>
              <a:rPr lang="en-US" sz="1200" dirty="0">
                <a:latin typeface="Courier New" panose="02070309020205020404" pitchFamily="49" charset="0"/>
                <a:cs typeface="Courier New" panose="02070309020205020404" pitchFamily="49" charset="0"/>
              </a:rPr>
              <a:t>()-1);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decision trees</a:t>
            </a:r>
          </a:p>
          <a:p>
            <a:r>
              <a:rPr lang="en-US" sz="1200" dirty="0">
                <a:latin typeface="Courier New" panose="02070309020205020404" pitchFamily="49" charset="0"/>
                <a:cs typeface="Courier New" panose="02070309020205020404" pitchFamily="49" charset="0"/>
              </a:rPr>
              <a:t>		String[] options = new String[1];</a:t>
            </a:r>
          </a:p>
          <a:p>
            <a:r>
              <a:rPr lang="en-US" sz="1200" dirty="0">
                <a:latin typeface="Courier New" panose="02070309020205020404" pitchFamily="49" charset="0"/>
                <a:cs typeface="Courier New" panose="02070309020205020404" pitchFamily="49" charset="0"/>
              </a:rPr>
              <a:t>		options[0] = "-U";</a:t>
            </a:r>
          </a:p>
          <a:p>
            <a:r>
              <a:rPr lang="en-US" sz="1200" dirty="0">
                <a:latin typeface="Courier New" panose="02070309020205020404" pitchFamily="49" charset="0"/>
                <a:cs typeface="Courier New" panose="02070309020205020404" pitchFamily="49" charset="0"/>
              </a:rPr>
              <a:t>		J48 tree = new J48();</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tree.setOptions</a:t>
            </a:r>
            <a:r>
              <a:rPr lang="en-US" sz="1200" dirty="0">
                <a:latin typeface="Courier New" panose="02070309020205020404" pitchFamily="49" charset="0"/>
                <a:cs typeface="Courier New" panose="02070309020205020404" pitchFamily="49" charset="0"/>
              </a:rPr>
              <a:t>(options);</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tree.buildClassifier</a:t>
            </a:r>
            <a:r>
              <a:rPr lang="en-US" sz="1200" dirty="0">
                <a:latin typeface="Courier New" panose="02070309020205020404" pitchFamily="49" charset="0"/>
                <a:cs typeface="Courier New" panose="02070309020205020404" pitchFamily="49" charset="0"/>
              </a:rPr>
              <a:t>(dataset);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(tree);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support vector machines</a:t>
            </a:r>
          </a:p>
          <a:p>
            <a:r>
              <a:rPr lang="en-US" sz="1200" dirty="0">
                <a:latin typeface="Courier New" panose="02070309020205020404" pitchFamily="49" charset="0"/>
                <a:cs typeface="Courier New" panose="02070309020205020404" pitchFamily="49" charset="0"/>
              </a:rPr>
              <a:t>		SMO </a:t>
            </a:r>
            <a:r>
              <a:rPr lang="en-US" sz="1200" dirty="0" err="1">
                <a:latin typeface="Courier New" panose="02070309020205020404" pitchFamily="49" charset="0"/>
                <a:cs typeface="Courier New" panose="02070309020205020404" pitchFamily="49" charset="0"/>
              </a:rPr>
              <a:t>svm</a:t>
            </a:r>
            <a:r>
              <a:rPr lang="en-US" sz="1200" dirty="0">
                <a:latin typeface="Courier New" panose="02070309020205020404" pitchFamily="49" charset="0"/>
                <a:cs typeface="Courier New" panose="02070309020205020404" pitchFamily="49" charset="0"/>
              </a:rPr>
              <a:t> = new SMO();</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svm.buildClassifier</a:t>
            </a:r>
            <a:r>
              <a:rPr lang="en-US" sz="1200" dirty="0">
                <a:latin typeface="Courier New" panose="02070309020205020404" pitchFamily="49" charset="0"/>
                <a:cs typeface="Courier New" panose="02070309020205020404" pitchFamily="49" charset="0"/>
              </a:rPr>
              <a:t>(dataset);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svm</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//incremental Naive Bayes classifier</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ArffLoader</a:t>
            </a:r>
            <a:r>
              <a:rPr lang="en-US" sz="1200" dirty="0">
                <a:latin typeface="Courier New" panose="02070309020205020404" pitchFamily="49" charset="0"/>
                <a:cs typeface="Courier New" panose="02070309020205020404" pitchFamily="49" charset="0"/>
              </a:rPr>
              <a:t> loader = new </a:t>
            </a:r>
            <a:r>
              <a:rPr lang="en-US" sz="1200" dirty="0" err="1">
                <a:latin typeface="Courier New" panose="02070309020205020404" pitchFamily="49" charset="0"/>
                <a:cs typeface="Courier New" panose="02070309020205020404" pitchFamily="49" charset="0"/>
              </a:rPr>
              <a:t>ArffLoader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loader.setFile</a:t>
            </a:r>
            <a:r>
              <a:rPr lang="en-US" sz="1200" dirty="0">
                <a:latin typeface="Courier New" panose="02070309020205020404" pitchFamily="49" charset="0"/>
                <a:cs typeface="Courier New" panose="02070309020205020404" pitchFamily="49" charset="0"/>
              </a:rPr>
              <a:t>(new File("dataset/</a:t>
            </a:r>
            <a:r>
              <a:rPr lang="en-US" sz="1200" dirty="0" err="1">
                <a:latin typeface="Courier New" panose="02070309020205020404" pitchFamily="49" charset="0"/>
                <a:cs typeface="Courier New" panose="02070309020205020404" pitchFamily="49" charset="0"/>
              </a:rPr>
              <a:t>titanic.arff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Instances </a:t>
            </a:r>
            <a:r>
              <a:rPr lang="en-US" sz="1200" dirty="0" err="1">
                <a:latin typeface="Courier New" panose="02070309020205020404" pitchFamily="49" charset="0"/>
                <a:cs typeface="Courier New" panose="02070309020205020404" pitchFamily="49" charset="0"/>
              </a:rPr>
              <a:t>dataStructure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loader.getStructure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dataStructure.setClassIndex</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dataStructure.numAttributes</a:t>
            </a:r>
            <a:r>
              <a:rPr lang="en-US" sz="1200" dirty="0">
                <a:latin typeface="Courier New" panose="02070309020205020404" pitchFamily="49" charset="0"/>
                <a:cs typeface="Courier New" panose="02070309020205020404" pitchFamily="49" charset="0"/>
              </a:rPr>
              <a:t>() - 1);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NaiveBayesUpdateable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nb</a:t>
            </a:r>
            <a:r>
              <a:rPr lang="en-US" sz="1200" dirty="0">
                <a:latin typeface="Courier New" panose="02070309020205020404" pitchFamily="49" charset="0"/>
                <a:cs typeface="Courier New" panose="02070309020205020404" pitchFamily="49" charset="0"/>
              </a:rPr>
              <a:t> = new </a:t>
            </a:r>
            <a:r>
              <a:rPr lang="en-US" sz="1200" dirty="0" err="1">
                <a:latin typeface="Courier New" panose="02070309020205020404" pitchFamily="49" charset="0"/>
                <a:cs typeface="Courier New" panose="02070309020205020404" pitchFamily="49" charset="0"/>
              </a:rPr>
              <a:t>NaiveBayesUpdateable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nb.buildClassifier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dataStructure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Instance current;</a:t>
            </a:r>
          </a:p>
          <a:p>
            <a:r>
              <a:rPr lang="en-US" sz="1200" dirty="0">
                <a:latin typeface="Courier New" panose="02070309020205020404" pitchFamily="49" charset="0"/>
                <a:cs typeface="Courier New" panose="02070309020205020404" pitchFamily="49" charset="0"/>
              </a:rPr>
              <a:t>		while ((current = </a:t>
            </a:r>
            <a:r>
              <a:rPr lang="en-US" sz="1200" dirty="0" err="1">
                <a:latin typeface="Courier New" panose="02070309020205020404" pitchFamily="49" charset="0"/>
                <a:cs typeface="Courier New" panose="02070309020205020404" pitchFamily="49" charset="0"/>
              </a:rPr>
              <a:t>loader.getNextInstance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dataStructure</a:t>
            </a:r>
            <a:r>
              <a:rPr lang="en-US" sz="1200" dirty="0">
                <a:latin typeface="Courier New" panose="02070309020205020404" pitchFamily="49" charset="0"/>
                <a:cs typeface="Courier New" panose="02070309020205020404" pitchFamily="49" charset="0"/>
              </a:rPr>
              <a:t>)) != null)</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nb.updateClassifier</a:t>
            </a:r>
            <a:r>
              <a:rPr lang="en-US" sz="1200" dirty="0">
                <a:latin typeface="Courier New" panose="02070309020205020404" pitchFamily="49" charset="0"/>
                <a:cs typeface="Courier New" panose="02070309020205020404" pitchFamily="49" charset="0"/>
              </a:rPr>
              <a:t>(current);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nb</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50855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254691"/>
          </a:xfrm>
        </p:spPr>
        <p:txBody>
          <a:bodyPr>
            <a:normAutofit/>
          </a:bodyPr>
          <a:lstStyle/>
          <a:p>
            <a:r>
              <a:rPr lang="en-US" sz="1000" dirty="0"/>
              <a:t> * Build and use a classifier.</a:t>
            </a:r>
          </a:p>
          <a:p>
            <a:r>
              <a:rPr lang="en-US" sz="1000" dirty="0"/>
              <a:t> *</a:t>
            </a:r>
          </a:p>
          <a:p>
            <a:r>
              <a:rPr lang="en-US" sz="1000" dirty="0"/>
              <a:t> * @author http://bostjankaluza.net</a:t>
            </a:r>
          </a:p>
          <a:p>
            <a:r>
              <a:rPr lang="en-US" sz="1000" dirty="0"/>
              <a:t> */</a:t>
            </a:r>
          </a:p>
          <a:p>
            <a:endParaRPr lang="en-US" sz="1000" dirty="0"/>
          </a:p>
          <a:p>
            <a:r>
              <a:rPr lang="en-US" sz="1000" dirty="0"/>
              <a:t>import </a:t>
            </a:r>
            <a:r>
              <a:rPr lang="en-US" sz="1000" dirty="0" err="1"/>
              <a:t>java.io.File</a:t>
            </a:r>
            <a:r>
              <a:rPr lang="en-US" sz="1000" dirty="0"/>
              <a:t>;</a:t>
            </a:r>
          </a:p>
          <a:p>
            <a:endParaRPr lang="en-US" sz="1000" dirty="0"/>
          </a:p>
          <a:p>
            <a:r>
              <a:rPr lang="en-US" sz="1000" dirty="0"/>
              <a:t>import </a:t>
            </a:r>
            <a:r>
              <a:rPr lang="en-US" sz="1000" dirty="0" err="1"/>
              <a:t>weka.classifiers.bayes.NaiveBayesUpdateable</a:t>
            </a:r>
            <a:r>
              <a:rPr lang="en-US" sz="1000" dirty="0"/>
              <a:t>;</a:t>
            </a:r>
          </a:p>
          <a:p>
            <a:r>
              <a:rPr lang="en-US" sz="1000" dirty="0"/>
              <a:t>import </a:t>
            </a:r>
            <a:r>
              <a:rPr lang="en-US" sz="1000" dirty="0" err="1"/>
              <a:t>weka.classifiers.functions.SMO</a:t>
            </a:r>
            <a:r>
              <a:rPr lang="en-US" sz="1000" dirty="0"/>
              <a:t>;</a:t>
            </a:r>
          </a:p>
          <a:p>
            <a:r>
              <a:rPr lang="en-US" sz="1000" dirty="0"/>
              <a:t>import weka.classifiers.trees.J48;</a:t>
            </a:r>
          </a:p>
          <a:p>
            <a:r>
              <a:rPr lang="en-US" sz="1000" dirty="0"/>
              <a:t>import </a:t>
            </a:r>
            <a:r>
              <a:rPr lang="en-US" sz="1000" dirty="0" err="1"/>
              <a:t>weka.core.Instance</a:t>
            </a:r>
            <a:r>
              <a:rPr lang="en-US" sz="1000" dirty="0"/>
              <a:t>;</a:t>
            </a:r>
          </a:p>
          <a:p>
            <a:r>
              <a:rPr lang="en-US" sz="1000" dirty="0"/>
              <a:t>import </a:t>
            </a:r>
            <a:r>
              <a:rPr lang="en-US" sz="1000" dirty="0" err="1"/>
              <a:t>weka.core.Instances</a:t>
            </a:r>
            <a:r>
              <a:rPr lang="en-US" sz="1000" dirty="0"/>
              <a:t>;</a:t>
            </a:r>
          </a:p>
          <a:p>
            <a:r>
              <a:rPr lang="en-US" sz="1000" dirty="0"/>
              <a:t>import </a:t>
            </a:r>
            <a:r>
              <a:rPr lang="en-US" sz="1000" dirty="0" err="1"/>
              <a:t>weka.core.converters.ArffLoader</a:t>
            </a:r>
            <a:r>
              <a:rPr lang="en-US" sz="1000" dirty="0"/>
              <a:t>;</a:t>
            </a:r>
          </a:p>
          <a:p>
            <a:endParaRPr lang="en-US" sz="1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57200" y="274638"/>
            <a:ext cx="8229600" cy="792162"/>
          </a:xfrm>
        </p:spPr>
        <p:txBody>
          <a:bodyPr>
            <a:normAutofit/>
          </a:bodyPr>
          <a:lstStyle/>
          <a:p>
            <a:r>
              <a:rPr lang="en-US" sz="3600" dirty="0"/>
              <a:t>Example: classifier</a:t>
            </a:r>
          </a:p>
        </p:txBody>
      </p:sp>
    </p:spTree>
    <p:extLst>
      <p:ext uri="{BB962C8B-B14F-4D97-AF65-F5344CB8AC3E}">
        <p14:creationId xmlns:p14="http://schemas.microsoft.com/office/powerpoint/2010/main" val="1041392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6324600"/>
          </a:xfrm>
        </p:spPr>
        <p:txBody>
          <a:bodyPr>
            <a:noAutofit/>
          </a:bodyPr>
          <a:lstStyle/>
          <a:p>
            <a:r>
              <a:rPr lang="en-US" sz="1000" dirty="0"/>
              <a:t>public class Classifier {</a:t>
            </a:r>
          </a:p>
          <a:p>
            <a:r>
              <a:rPr lang="en-US" sz="1000" dirty="0"/>
              <a:t>	public static void main(String </a:t>
            </a:r>
            <a:r>
              <a:rPr lang="en-US" sz="1000" dirty="0" err="1"/>
              <a:t>args</a:t>
            </a:r>
            <a:r>
              <a:rPr lang="en-US" sz="1000" dirty="0"/>
              <a:t>[]) throws Exception{</a:t>
            </a:r>
          </a:p>
          <a:p>
            <a:r>
              <a:rPr lang="en-US" sz="1000" dirty="0"/>
              <a:t>		Instances dataset = </a:t>
            </a:r>
            <a:r>
              <a:rPr lang="en-US" sz="1000" dirty="0" err="1"/>
              <a:t>LoadData.loadDataset</a:t>
            </a:r>
            <a:r>
              <a:rPr lang="en-US" sz="1000" dirty="0"/>
              <a:t>("dataset/</a:t>
            </a:r>
            <a:r>
              <a:rPr lang="en-US" sz="1000" dirty="0" err="1"/>
              <a:t>titanic.arff</a:t>
            </a:r>
            <a:r>
              <a:rPr lang="en-US" sz="1000" dirty="0"/>
              <a:t>");</a:t>
            </a:r>
          </a:p>
          <a:p>
            <a:r>
              <a:rPr lang="en-US" sz="1000" dirty="0"/>
              <a:t>		</a:t>
            </a:r>
            <a:r>
              <a:rPr lang="en-US" sz="1000" dirty="0" err="1"/>
              <a:t>dataset.setClassIndex</a:t>
            </a:r>
            <a:r>
              <a:rPr lang="en-US" sz="1000" dirty="0"/>
              <a:t>(</a:t>
            </a:r>
            <a:r>
              <a:rPr lang="en-US" sz="1000" dirty="0" err="1"/>
              <a:t>dataset.numAttributes</a:t>
            </a:r>
            <a:r>
              <a:rPr lang="en-US" sz="1000" dirty="0"/>
              <a:t>()-1);</a:t>
            </a:r>
          </a:p>
          <a:p>
            <a:endParaRPr lang="en-US" sz="1000" dirty="0"/>
          </a:p>
          <a:p>
            <a:r>
              <a:rPr lang="en-US" sz="1000" dirty="0"/>
              <a:t>		// decision trees</a:t>
            </a:r>
          </a:p>
          <a:p>
            <a:r>
              <a:rPr lang="en-US" sz="1000" dirty="0"/>
              <a:t>		String[] options = new String[1];</a:t>
            </a:r>
          </a:p>
          <a:p>
            <a:r>
              <a:rPr lang="en-US" sz="1000" dirty="0"/>
              <a:t>		options[0] = "-U";</a:t>
            </a:r>
          </a:p>
          <a:p>
            <a:r>
              <a:rPr lang="en-US" sz="1000" dirty="0"/>
              <a:t>		J48 tree = new J48();</a:t>
            </a:r>
          </a:p>
          <a:p>
            <a:r>
              <a:rPr lang="en-US" sz="1000" dirty="0"/>
              <a:t>		</a:t>
            </a:r>
            <a:r>
              <a:rPr lang="en-US" sz="1000" dirty="0" err="1"/>
              <a:t>tree.setOptions</a:t>
            </a:r>
            <a:r>
              <a:rPr lang="en-US" sz="1000" dirty="0"/>
              <a:t>(options);</a:t>
            </a:r>
          </a:p>
          <a:p>
            <a:r>
              <a:rPr lang="en-US" sz="1000" dirty="0"/>
              <a:t>		</a:t>
            </a:r>
            <a:r>
              <a:rPr lang="en-US" sz="1000" dirty="0" err="1"/>
              <a:t>tree.buildClassifier</a:t>
            </a:r>
            <a:r>
              <a:rPr lang="en-US" sz="1000" dirty="0"/>
              <a:t>(dataset);	</a:t>
            </a:r>
          </a:p>
          <a:p>
            <a:r>
              <a:rPr lang="en-US" sz="1000" dirty="0"/>
              <a:t>		</a:t>
            </a:r>
            <a:r>
              <a:rPr lang="en-US" sz="1000" dirty="0" err="1"/>
              <a:t>System.out.println</a:t>
            </a:r>
            <a:r>
              <a:rPr lang="en-US" sz="1000" dirty="0"/>
              <a:t>(tree);</a:t>
            </a:r>
          </a:p>
          <a:p>
            <a:endParaRPr lang="en-US" sz="1000" dirty="0"/>
          </a:p>
          <a:p>
            <a:r>
              <a:rPr lang="en-US" sz="1000" dirty="0"/>
              <a:t>		// support vector machines</a:t>
            </a:r>
          </a:p>
          <a:p>
            <a:r>
              <a:rPr lang="en-US" sz="1000" dirty="0"/>
              <a:t>		SMO </a:t>
            </a:r>
            <a:r>
              <a:rPr lang="en-US" sz="1000" dirty="0" err="1"/>
              <a:t>svm</a:t>
            </a:r>
            <a:r>
              <a:rPr lang="en-US" sz="1000" dirty="0"/>
              <a:t> = new SMO();</a:t>
            </a:r>
          </a:p>
          <a:p>
            <a:r>
              <a:rPr lang="en-US" sz="1000" dirty="0"/>
              <a:t>		</a:t>
            </a:r>
            <a:r>
              <a:rPr lang="en-US" sz="1000" dirty="0" err="1"/>
              <a:t>svm.buildClassifier</a:t>
            </a:r>
            <a:r>
              <a:rPr lang="en-US" sz="1000" dirty="0"/>
              <a:t>(dataset);</a:t>
            </a:r>
          </a:p>
          <a:p>
            <a:r>
              <a:rPr lang="en-US" sz="1000" dirty="0"/>
              <a:t>		</a:t>
            </a:r>
            <a:r>
              <a:rPr lang="en-US" sz="1000" dirty="0" err="1"/>
              <a:t>System.out.println</a:t>
            </a:r>
            <a:r>
              <a:rPr lang="en-US" sz="1000" dirty="0"/>
              <a:t>(</a:t>
            </a:r>
            <a:r>
              <a:rPr lang="en-US" sz="1000" dirty="0" err="1"/>
              <a:t>svm</a:t>
            </a:r>
            <a:r>
              <a:rPr lang="en-US" sz="1000" dirty="0"/>
              <a:t>);</a:t>
            </a:r>
          </a:p>
          <a:p>
            <a:endParaRPr lang="en-US" sz="1000" dirty="0"/>
          </a:p>
          <a:p>
            <a:r>
              <a:rPr lang="en-US" sz="1000" dirty="0"/>
              <a:t>		//incremental Naive Bayes classifier</a:t>
            </a:r>
          </a:p>
          <a:p>
            <a:r>
              <a:rPr lang="en-US" sz="1000" dirty="0"/>
              <a:t>		</a:t>
            </a:r>
            <a:r>
              <a:rPr lang="en-US" sz="1000" dirty="0" err="1"/>
              <a:t>ArffLoader</a:t>
            </a:r>
            <a:r>
              <a:rPr lang="en-US" sz="1000" dirty="0"/>
              <a:t> loader = new </a:t>
            </a:r>
            <a:r>
              <a:rPr lang="en-US" sz="1000" dirty="0" err="1"/>
              <a:t>ArffLoader</a:t>
            </a:r>
            <a:r>
              <a:rPr lang="en-US" sz="1000" dirty="0"/>
              <a:t>();</a:t>
            </a:r>
          </a:p>
          <a:p>
            <a:r>
              <a:rPr lang="en-US" sz="1000" dirty="0"/>
              <a:t>		</a:t>
            </a:r>
            <a:r>
              <a:rPr lang="en-US" sz="1000" dirty="0" err="1"/>
              <a:t>loader.setFile</a:t>
            </a:r>
            <a:r>
              <a:rPr lang="en-US" sz="1000" dirty="0"/>
              <a:t>(new File("dataset/</a:t>
            </a:r>
            <a:r>
              <a:rPr lang="en-US" sz="1000" dirty="0" err="1"/>
              <a:t>titanic.arff</a:t>
            </a:r>
            <a:r>
              <a:rPr lang="en-US" sz="1000" dirty="0"/>
              <a:t>"));</a:t>
            </a:r>
          </a:p>
          <a:p>
            <a:r>
              <a:rPr lang="en-US" sz="1000" dirty="0"/>
              <a:t>		Instances </a:t>
            </a:r>
            <a:r>
              <a:rPr lang="en-US" sz="1000" dirty="0" err="1"/>
              <a:t>dataStructure</a:t>
            </a:r>
            <a:r>
              <a:rPr lang="en-US" sz="1000" dirty="0"/>
              <a:t> = </a:t>
            </a:r>
            <a:r>
              <a:rPr lang="en-US" sz="1000" dirty="0" err="1"/>
              <a:t>loader.getStructure</a:t>
            </a:r>
            <a:r>
              <a:rPr lang="en-US" sz="1000" dirty="0"/>
              <a:t>();</a:t>
            </a:r>
          </a:p>
          <a:p>
            <a:r>
              <a:rPr lang="en-US" sz="1000" dirty="0"/>
              <a:t>		</a:t>
            </a:r>
            <a:r>
              <a:rPr lang="en-US" sz="1000" dirty="0" err="1"/>
              <a:t>dataStructure.setClassIndex</a:t>
            </a:r>
            <a:r>
              <a:rPr lang="en-US" sz="1000" dirty="0"/>
              <a:t>(</a:t>
            </a:r>
            <a:r>
              <a:rPr lang="en-US" sz="1000" dirty="0" err="1"/>
              <a:t>dataStructure.numAttributes</a:t>
            </a:r>
            <a:r>
              <a:rPr lang="en-US" sz="1000" dirty="0"/>
              <a:t>() - 1);</a:t>
            </a:r>
          </a:p>
          <a:p>
            <a:r>
              <a:rPr lang="en-US" sz="1000" dirty="0"/>
              <a:t>		</a:t>
            </a:r>
            <a:r>
              <a:rPr lang="en-US" sz="1000" dirty="0" err="1"/>
              <a:t>NaiveBayesUpdateable</a:t>
            </a:r>
            <a:r>
              <a:rPr lang="en-US" sz="1000" dirty="0"/>
              <a:t> </a:t>
            </a:r>
            <a:r>
              <a:rPr lang="en-US" sz="1000" dirty="0" err="1"/>
              <a:t>nb</a:t>
            </a:r>
            <a:r>
              <a:rPr lang="en-US" sz="1000" dirty="0"/>
              <a:t> = new </a:t>
            </a:r>
            <a:r>
              <a:rPr lang="en-US" sz="1000" dirty="0" err="1"/>
              <a:t>NaiveBayesUpdateable</a:t>
            </a:r>
            <a:r>
              <a:rPr lang="en-US" sz="1000" dirty="0"/>
              <a:t>();</a:t>
            </a:r>
          </a:p>
          <a:p>
            <a:r>
              <a:rPr lang="en-US" sz="1000" dirty="0"/>
              <a:t>		</a:t>
            </a:r>
            <a:r>
              <a:rPr lang="en-US" sz="1000" dirty="0" err="1"/>
              <a:t>nb.buildClassifier</a:t>
            </a:r>
            <a:r>
              <a:rPr lang="en-US" sz="1000" dirty="0"/>
              <a:t>(</a:t>
            </a:r>
            <a:r>
              <a:rPr lang="en-US" sz="1000" dirty="0" err="1"/>
              <a:t>dataStructure</a:t>
            </a:r>
            <a:r>
              <a:rPr lang="en-US" sz="1000" dirty="0"/>
              <a:t>);</a:t>
            </a:r>
          </a:p>
          <a:p>
            <a:r>
              <a:rPr lang="en-US" sz="1000" dirty="0"/>
              <a:t>		Instance current;</a:t>
            </a:r>
          </a:p>
          <a:p>
            <a:r>
              <a:rPr lang="en-US" sz="1000" dirty="0"/>
              <a:t>		while ((current = </a:t>
            </a:r>
            <a:r>
              <a:rPr lang="en-US" sz="1000" dirty="0" err="1"/>
              <a:t>loader.getNextInstance</a:t>
            </a:r>
            <a:r>
              <a:rPr lang="en-US" sz="1000" dirty="0"/>
              <a:t>(</a:t>
            </a:r>
            <a:r>
              <a:rPr lang="en-US" sz="1000" dirty="0" err="1"/>
              <a:t>dataStructure</a:t>
            </a:r>
            <a:r>
              <a:rPr lang="en-US" sz="1000" dirty="0"/>
              <a:t>)) != null)</a:t>
            </a:r>
          </a:p>
          <a:p>
            <a:r>
              <a:rPr lang="en-US" sz="1000" dirty="0"/>
              <a:t>			</a:t>
            </a:r>
            <a:r>
              <a:rPr lang="en-US" sz="1000" dirty="0" err="1"/>
              <a:t>nb.updateClassifier</a:t>
            </a:r>
            <a:r>
              <a:rPr lang="en-US" sz="1000" dirty="0"/>
              <a:t>(current);</a:t>
            </a:r>
          </a:p>
          <a:p>
            <a:r>
              <a:rPr lang="en-US" sz="1000" dirty="0"/>
              <a:t>		</a:t>
            </a:r>
            <a:r>
              <a:rPr lang="en-US" sz="1000" dirty="0" err="1"/>
              <a:t>System.out.println</a:t>
            </a:r>
            <a:r>
              <a:rPr lang="en-US" sz="1000" dirty="0"/>
              <a:t>(</a:t>
            </a:r>
            <a:r>
              <a:rPr lang="en-US" sz="1000" dirty="0" err="1"/>
              <a:t>nb</a:t>
            </a:r>
            <a:r>
              <a:rPr lang="en-US" sz="1000" dirty="0"/>
              <a:t>);</a:t>
            </a:r>
          </a:p>
          <a:p>
            <a:r>
              <a:rPr lang="en-US" sz="1000" dirty="0"/>
              <a:t>	}</a:t>
            </a:r>
          </a:p>
          <a:p>
            <a:r>
              <a:rPr lang="en-US" sz="1000" dirty="0"/>
              <a:t>}</a:t>
            </a:r>
          </a:p>
        </p:txBody>
      </p:sp>
    </p:spTree>
    <p:extLst>
      <p:ext uri="{BB962C8B-B14F-4D97-AF65-F5344CB8AC3E}">
        <p14:creationId xmlns:p14="http://schemas.microsoft.com/office/powerpoint/2010/main" val="1124094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1 at 13.17.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57" y="412413"/>
            <a:ext cx="7993430" cy="6003229"/>
          </a:xfrm>
          <a:prstGeom prst="rect">
            <a:avLst/>
          </a:prstGeom>
        </p:spPr>
      </p:pic>
      <p:sp>
        <p:nvSpPr>
          <p:cNvPr id="5" name="Oval 4"/>
          <p:cNvSpPr/>
          <p:nvPr/>
        </p:nvSpPr>
        <p:spPr>
          <a:xfrm>
            <a:off x="4425519" y="805187"/>
            <a:ext cx="831422" cy="38622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4413794">
            <a:off x="7162103" y="1502171"/>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44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19.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98" y="353498"/>
            <a:ext cx="7998946" cy="6009444"/>
          </a:xfrm>
          <a:prstGeom prst="rect">
            <a:avLst/>
          </a:prstGeom>
        </p:spPr>
      </p:pic>
      <p:sp>
        <p:nvSpPr>
          <p:cNvPr id="7" name="Oval 6"/>
          <p:cNvSpPr/>
          <p:nvPr/>
        </p:nvSpPr>
        <p:spPr>
          <a:xfrm>
            <a:off x="4267369" y="1649652"/>
            <a:ext cx="3935553" cy="955750"/>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1 at 13.2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09" y="463606"/>
            <a:ext cx="7770845" cy="5761414"/>
          </a:xfrm>
          <a:prstGeom prst="rect">
            <a:avLst/>
          </a:prstGeom>
        </p:spPr>
      </p:pic>
      <p:sp>
        <p:nvSpPr>
          <p:cNvPr id="5" name="Oval 4"/>
          <p:cNvSpPr/>
          <p:nvPr/>
        </p:nvSpPr>
        <p:spPr>
          <a:xfrm>
            <a:off x="923074" y="3024360"/>
            <a:ext cx="1276591" cy="38622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394613" y="2983646"/>
            <a:ext cx="1276591" cy="38622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8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1 at 13.21.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02" y="516762"/>
            <a:ext cx="7535167" cy="5630252"/>
          </a:xfrm>
          <a:prstGeom prst="rect">
            <a:avLst/>
          </a:prstGeom>
        </p:spPr>
      </p:pic>
      <p:sp>
        <p:nvSpPr>
          <p:cNvPr id="6" name="Right Arrow 5"/>
          <p:cNvSpPr/>
          <p:nvPr/>
        </p:nvSpPr>
        <p:spPr>
          <a:xfrm rot="14413794">
            <a:off x="4419067" y="1030842"/>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1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1 at 13.2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34" y="589161"/>
            <a:ext cx="7436257" cy="5590485"/>
          </a:xfrm>
          <a:prstGeom prst="rect">
            <a:avLst/>
          </a:prstGeom>
        </p:spPr>
      </p:pic>
      <p:sp>
        <p:nvSpPr>
          <p:cNvPr id="5" name="Right Arrow 4"/>
          <p:cNvSpPr/>
          <p:nvPr/>
        </p:nvSpPr>
        <p:spPr>
          <a:xfrm rot="14413794">
            <a:off x="2802051" y="1436708"/>
            <a:ext cx="697278" cy="109628"/>
          </a:xfrm>
          <a:prstGeom prst="rightArrow">
            <a:avLst>
              <a:gd name="adj1" fmla="val 50000"/>
              <a:gd name="adj2" fmla="val 9723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52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1389</TotalTime>
  <Words>1136</Words>
  <Application>Microsoft Office PowerPoint</Application>
  <PresentationFormat>On-screen Show (4:3)</PresentationFormat>
  <Paragraphs>143</Paragraphs>
  <Slides>44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Calibri</vt:lpstr>
      <vt:lpstr>Courier New</vt:lpstr>
      <vt:lpstr>Lucida Sans Unicode</vt:lpstr>
      <vt:lpstr>Verdana</vt:lpstr>
      <vt:lpstr>Wingdings</vt:lpstr>
      <vt:lpstr>Wingdings 2</vt:lpstr>
      <vt:lpstr>Wingdings 3</vt:lpstr>
      <vt:lpstr>Custom Design</vt:lpstr>
      <vt:lpstr>Concourse</vt:lpstr>
      <vt:lpstr>WEKA Experimenter and KnowledgeFlow</vt:lpstr>
      <vt:lpstr>What is different from Explorer?</vt:lpstr>
      <vt:lpstr>Experimenter - Overview  </vt:lpstr>
      <vt:lpstr>Experimenter -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Flow Interface</vt:lpstr>
      <vt:lpstr>Knowledge Flow: 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include Weka in your Java application</vt:lpstr>
      <vt:lpstr>Example: clustering</vt:lpstr>
      <vt:lpstr>PowerPoint Presentation</vt:lpstr>
      <vt:lpstr>Example: classifier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WEKA</dc:title>
  <dc:creator>Razvan</dc:creator>
  <cp:lastModifiedBy>Razvan Andonie</cp:lastModifiedBy>
  <cp:revision>72</cp:revision>
  <dcterms:created xsi:type="dcterms:W3CDTF">2006-08-16T00:00:00Z</dcterms:created>
  <dcterms:modified xsi:type="dcterms:W3CDTF">2021-04-06T18:45:43Z</dcterms:modified>
</cp:coreProperties>
</file>